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7" r:id="rId3"/>
    <p:sldId id="257" r:id="rId4"/>
    <p:sldId id="258" r:id="rId5"/>
    <p:sldId id="319" r:id="rId6"/>
    <p:sldId id="291" r:id="rId8"/>
    <p:sldId id="267" r:id="rId9"/>
    <p:sldId id="286" r:id="rId10"/>
    <p:sldId id="287" r:id="rId11"/>
    <p:sldId id="290" r:id="rId12"/>
    <p:sldId id="268" r:id="rId13"/>
    <p:sldId id="264" r:id="rId14"/>
    <p:sldId id="295" r:id="rId15"/>
    <p:sldId id="293" r:id="rId16"/>
    <p:sldId id="269" r:id="rId17"/>
    <p:sldId id="271" r:id="rId18"/>
    <p:sldId id="260" r:id="rId19"/>
    <p:sldId id="343" r:id="rId20"/>
    <p:sldId id="272" r:id="rId21"/>
    <p:sldId id="273" r:id="rId22"/>
    <p:sldId id="261" r:id="rId23"/>
    <p:sldId id="274" r:id="rId24"/>
    <p:sldId id="262" r:id="rId25"/>
    <p:sldId id="263" r:id="rId26"/>
    <p:sldId id="275" r:id="rId27"/>
    <p:sldId id="276" r:id="rId28"/>
    <p:sldId id="277" r:id="rId29"/>
    <p:sldId id="315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95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5B761-BAA3-4166-AD90-9BD1032035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1573E-6142-4EB6-8B13-9F797238C8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1573E-6142-4EB6-8B13-9F797238C8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825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20.e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25.e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7.e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36.e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43.emf"/><Relationship Id="rId1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4200" y="2114550"/>
            <a:ext cx="80181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dirty="0" smtClean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实验一 常用电子仪器的使用</a:t>
            </a:r>
            <a:endParaRPr lang="zh-CN" altLang="en-US" sz="4800" dirty="0" smtClean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7700" y="4679950"/>
            <a:ext cx="4958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ym typeface="+mn-ea"/>
              </a:rPr>
              <a:t>指导教师：封维忠   刘</a:t>
            </a:r>
            <a:r>
              <a:rPr lang="zh-CN" altLang="en-US" sz="3200" dirty="0">
                <a:sym typeface="+mn-ea"/>
              </a:rPr>
              <a:t>晓明</a:t>
            </a:r>
            <a:endParaRPr lang="zh-CN" altLang="en-US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8360" y="5518150"/>
            <a:ext cx="5247005" cy="65405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             </a:t>
            </a:r>
            <a:r>
              <a:rPr lang="zh-CN" altLang="en-US" sz="3200" dirty="0" smtClean="0"/>
              <a:t>使用万用表测电压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368290" y="1628775"/>
            <a:ext cx="3402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Try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，红笔接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+12V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943" y="2451308"/>
            <a:ext cx="20745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黑笔接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-12V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893570" y="1397635"/>
          <a:ext cx="2900045" cy="3704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333500" imgH="1739900" progId="Visio.Drawing.11">
                  <p:embed/>
                </p:oleObj>
              </mc:Choice>
              <mc:Fallback>
                <p:oleObj name="" r:id="rId1" imgW="1333500" imgH="1739900" progId="Visio.Drawing.11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3570" y="1397635"/>
                        <a:ext cx="2900045" cy="3704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2530" y="5677535"/>
            <a:ext cx="1898650" cy="494665"/>
          </a:xfrm>
        </p:spPr>
        <p:txBody>
          <a:bodyPr/>
          <a:lstStyle/>
          <a:p>
            <a:r>
              <a:rPr lang="zh-CN" altLang="en-US" sz="2400" dirty="0" smtClean="0"/>
              <a:t>二极管测量</a:t>
            </a:r>
            <a:endParaRPr lang="zh-CN" alt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24992" y="22738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阳极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2053" y="234559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阴极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054" y="3571498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加电压后能测得导通压降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524510"/>
            <a:ext cx="3347720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3305810"/>
            <a:ext cx="3334385" cy="251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/>
          <p:nvPr/>
        </p:nvGraphicFramePr>
        <p:xfrm>
          <a:off x="1082675" y="1967230"/>
          <a:ext cx="2968625" cy="100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447800" imgH="469900" progId="Visio.Drawing.11">
                  <p:embed/>
                </p:oleObj>
              </mc:Choice>
              <mc:Fallback>
                <p:oleObj name="" r:id="rId3" imgW="1447800" imgH="4699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2675" y="1967230"/>
                        <a:ext cx="2968625" cy="1002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5"/>
          <p:cNvSpPr txBox="1"/>
          <p:nvPr/>
        </p:nvSpPr>
        <p:spPr>
          <a:xfrm>
            <a:off x="8340843" y="1468021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</a:rPr>
              <a:t>正偏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8269088" y="4409976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反偏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93055"/>
            <a:ext cx="6781800" cy="779145"/>
          </a:xfrm>
        </p:spPr>
        <p:txBody>
          <a:bodyPr/>
          <a:lstStyle/>
          <a:p>
            <a:r>
              <a:rPr lang="en-US" altLang="zh-CN" sz="3200" dirty="0" smtClean="0"/>
              <a:t>                               </a:t>
            </a:r>
            <a:r>
              <a:rPr lang="zh-CN" altLang="en-US" sz="3200" dirty="0" smtClean="0"/>
              <a:t>三极管测量</a:t>
            </a:r>
            <a:endParaRPr lang="zh-CN" altLang="en-US" sz="3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174" y="1123786"/>
            <a:ext cx="159067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右箭头 3"/>
          <p:cNvSpPr/>
          <p:nvPr/>
        </p:nvSpPr>
        <p:spPr>
          <a:xfrm>
            <a:off x="1790700" y="2867660"/>
            <a:ext cx="1323340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5139690" y="2879725"/>
            <a:ext cx="1204595" cy="1308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923928" y="476672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3DG6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09565" y="476885"/>
            <a:ext cx="1586230" cy="1375410"/>
            <a:chOff x="8519" y="751"/>
            <a:chExt cx="2498" cy="2166"/>
          </a:xfrm>
        </p:grpSpPr>
        <p:sp>
          <p:nvSpPr>
            <p:cNvPr id="11" name="TextBox 10"/>
            <p:cNvSpPr txBox="1"/>
            <p:nvPr/>
          </p:nvSpPr>
          <p:spPr>
            <a:xfrm>
              <a:off x="8519" y="751"/>
              <a:ext cx="1674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3: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三极管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519" y="1286"/>
              <a:ext cx="1290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D:N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硅</a:t>
              </a:r>
              <a:endParaRPr lang="zh-CN" alt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519" y="1770"/>
              <a:ext cx="249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G: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高频小功率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61" y="2337"/>
              <a:ext cx="1674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6: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序列号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8" name="对象 7"/>
          <p:cNvGraphicFramePr/>
          <p:nvPr/>
        </p:nvGraphicFramePr>
        <p:xfrm>
          <a:off x="372745" y="1454150"/>
          <a:ext cx="1417955" cy="287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1168400" imgH="1816100" progId="Visio.Drawing.11">
                  <p:embed/>
                </p:oleObj>
              </mc:Choice>
              <mc:Fallback>
                <p:oleObj name="" r:id="rId2" imgW="1168400" imgH="1816100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2745" y="1454150"/>
                        <a:ext cx="1417955" cy="2879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/>
        </p:nvGraphicFramePr>
        <p:xfrm>
          <a:off x="6619240" y="1504950"/>
          <a:ext cx="1642110" cy="324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4" imgW="1079500" imgH="2006600" progId="Visio.Drawing.11">
                  <p:embed/>
                </p:oleObj>
              </mc:Choice>
              <mc:Fallback>
                <p:oleObj name="" r:id="rId4" imgW="1079500" imgH="2006600" progId="Visio.Drawing.11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9240" y="1504950"/>
                        <a:ext cx="1642110" cy="3240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-2147482623"/>
          <p:cNvGraphicFramePr>
            <a:graphicFrameLocks noChangeAspect="1"/>
          </p:cNvGraphicFramePr>
          <p:nvPr/>
        </p:nvGraphicFramePr>
        <p:xfrm>
          <a:off x="1301115" y="1296035"/>
          <a:ext cx="6315075" cy="426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632200" imgH="2451100" progId="Visio.Drawing.11">
                  <p:embed/>
                </p:oleObj>
              </mc:Choice>
              <mc:Fallback>
                <p:oleObj name="" r:id="rId1" imgW="3632200" imgH="24511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01115" y="1296035"/>
                        <a:ext cx="6315075" cy="4266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527040"/>
            <a:ext cx="6781800" cy="645160"/>
          </a:xfrm>
        </p:spPr>
        <p:txBody>
          <a:bodyPr/>
          <a:lstStyle/>
          <a:p>
            <a:r>
              <a:rPr lang="zh-CN" altLang="en-US" sz="2800" dirty="0" smtClean="0"/>
              <a:t>三极管测量</a:t>
            </a:r>
            <a:endParaRPr lang="zh-CN" alt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46605" y="-276225"/>
            <a:ext cx="5050790" cy="673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83530"/>
            <a:ext cx="5996940" cy="78867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                                 </a:t>
            </a:r>
            <a:r>
              <a:rPr lang="zh-CN" altLang="en-US" sz="3200" dirty="0" smtClean="0"/>
              <a:t>场效应管测量</a:t>
            </a:r>
            <a:endParaRPr lang="zh-CN" altLang="en-US" sz="3200" dirty="0"/>
          </a:p>
        </p:txBody>
      </p:sp>
      <p:sp>
        <p:nvSpPr>
          <p:cNvPr id="4" name="右箭头 3"/>
          <p:cNvSpPr/>
          <p:nvPr/>
        </p:nvSpPr>
        <p:spPr>
          <a:xfrm>
            <a:off x="1612900" y="2785110"/>
            <a:ext cx="1365885" cy="233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5263515" y="2813050"/>
            <a:ext cx="1102995" cy="2057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923928" y="476672"/>
            <a:ext cx="1202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3DJ6F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877" y="1196752"/>
            <a:ext cx="1968624" cy="339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/>
          <p:nvPr/>
        </p:nvGraphicFramePr>
        <p:xfrm>
          <a:off x="6366510" y="1454785"/>
          <a:ext cx="1581150" cy="3117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1079500" imgH="2006600" progId="Visio.Drawing.11">
                  <p:embed/>
                </p:oleObj>
              </mc:Choice>
              <mc:Fallback>
                <p:oleObj name="" r:id="rId2" imgW="1079500" imgH="2006600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66510" y="1454785"/>
                        <a:ext cx="1581150" cy="3117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35560" y="1454785"/>
          <a:ext cx="1871980" cy="2922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1130300" imgH="1409700" progId="Visio.Drawing.11">
                  <p:embed/>
                </p:oleObj>
              </mc:Choice>
              <mc:Fallback>
                <p:oleObj name="" r:id="rId4" imgW="1130300" imgH="1409700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60" y="1454785"/>
                        <a:ext cx="1871980" cy="2922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8160" y="6134735"/>
            <a:ext cx="2012950" cy="539750"/>
          </a:xfrm>
        </p:spPr>
        <p:txBody>
          <a:bodyPr>
            <a:normAutofit fontScale="90000"/>
          </a:bodyPr>
          <a:lstStyle/>
          <a:p>
            <a:r>
              <a:rPr lang="zh-CN" altLang="en-US" sz="2800" dirty="0" smtClean="0"/>
              <a:t>示波器使用</a:t>
            </a:r>
            <a:endParaRPr lang="zh-CN" altLang="en-US" sz="2800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79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8526" y="52633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电源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6" name="肘形连接符 5"/>
          <p:cNvCxnSpPr>
            <a:stCxn id="4" idx="1"/>
          </p:cNvCxnSpPr>
          <p:nvPr/>
        </p:nvCxnSpPr>
        <p:spPr>
          <a:xfrm rot="10800000">
            <a:off x="4139952" y="4149080"/>
            <a:ext cx="1128574" cy="129893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460432" y="365978"/>
            <a:ext cx="68356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按下</a:t>
            </a:r>
            <a:r>
              <a:rPr lang="en-US" altLang="zh-CN" b="1" dirty="0" smtClean="0">
                <a:solidFill>
                  <a:srgbClr val="FF0000"/>
                </a:solidFill>
              </a:rPr>
              <a:t>Auto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244408" y="688658"/>
            <a:ext cx="0" cy="1948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6804248" y="2636912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7" idx="1"/>
          </p:cNvCxnSpPr>
          <p:nvPr/>
        </p:nvCxnSpPr>
        <p:spPr>
          <a:xfrm flipH="1">
            <a:off x="8244408" y="688082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1520" y="3573016"/>
            <a:ext cx="6426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辉度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72" name="肘形连接符 11271"/>
          <p:cNvCxnSpPr>
            <a:stCxn id="27" idx="3"/>
          </p:cNvCxnSpPr>
          <p:nvPr/>
        </p:nvCxnSpPr>
        <p:spPr>
          <a:xfrm>
            <a:off x="894072" y="3757047"/>
            <a:ext cx="1222671" cy="75143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74" name="直接箭头连接符 11273"/>
          <p:cNvCxnSpPr/>
          <p:nvPr/>
        </p:nvCxnSpPr>
        <p:spPr>
          <a:xfrm flipV="1">
            <a:off x="2123728" y="422108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51519" y="4424540"/>
            <a:ext cx="6426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聚焦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78" name="直接连接符 11277"/>
          <p:cNvCxnSpPr/>
          <p:nvPr/>
        </p:nvCxnSpPr>
        <p:spPr>
          <a:xfrm>
            <a:off x="901056" y="4609206"/>
            <a:ext cx="1798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80" name="直接箭头连接符 11279"/>
          <p:cNvCxnSpPr/>
          <p:nvPr/>
        </p:nvCxnSpPr>
        <p:spPr>
          <a:xfrm flipV="1">
            <a:off x="2699792" y="4293096"/>
            <a:ext cx="0" cy="316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50055" y="4797152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坐标刻度照明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82" name="直接连接符 11281"/>
          <p:cNvCxnSpPr>
            <a:stCxn id="50" idx="3"/>
          </p:cNvCxnSpPr>
          <p:nvPr/>
        </p:nvCxnSpPr>
        <p:spPr>
          <a:xfrm>
            <a:off x="1812087" y="49818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84" name="直接箭头连接符 11283"/>
          <p:cNvCxnSpPr/>
          <p:nvPr/>
        </p:nvCxnSpPr>
        <p:spPr>
          <a:xfrm flipV="1">
            <a:off x="3203848" y="4293096"/>
            <a:ext cx="0" cy="688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33643" y="54867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显示屏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86" name="直接箭头连接符 11285"/>
          <p:cNvCxnSpPr/>
          <p:nvPr/>
        </p:nvCxnSpPr>
        <p:spPr>
          <a:xfrm>
            <a:off x="1115616" y="733345"/>
            <a:ext cx="792088" cy="11834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139951" y="5805264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CH1</a:t>
            </a:r>
            <a:r>
              <a:rPr lang="zh-CN" altLang="en-US" b="1" dirty="0" smtClean="0">
                <a:solidFill>
                  <a:srgbClr val="FF0000"/>
                </a:solidFill>
              </a:rPr>
              <a:t>探头线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88" name="直接箭头连接符 11287"/>
          <p:cNvCxnSpPr/>
          <p:nvPr/>
        </p:nvCxnSpPr>
        <p:spPr>
          <a:xfrm flipV="1">
            <a:off x="4811770" y="4424540"/>
            <a:ext cx="0" cy="13807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292080" y="47455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CH2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1290" name="直接箭头连接符 11289"/>
          <p:cNvCxnSpPr/>
          <p:nvPr/>
        </p:nvCxnSpPr>
        <p:spPr>
          <a:xfrm flipV="1">
            <a:off x="5591691" y="4293096"/>
            <a:ext cx="0" cy="4524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26972" y="465862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2060"/>
                </a:solidFill>
              </a:rPr>
              <a:t>CH1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11292" name="下箭头 11291"/>
          <p:cNvSpPr/>
          <p:nvPr/>
        </p:nvSpPr>
        <p:spPr>
          <a:xfrm>
            <a:off x="4742180" y="833120"/>
            <a:ext cx="76200" cy="1012190"/>
          </a:xfrm>
          <a:prstGeom prst="downArrow">
            <a:avLst>
              <a:gd name="adj1" fmla="val 5054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148064" y="3326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2060"/>
                </a:solidFill>
              </a:rPr>
              <a:t>CH2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11293" name="下箭头 11292"/>
          <p:cNvSpPr/>
          <p:nvPr/>
        </p:nvSpPr>
        <p:spPr>
          <a:xfrm>
            <a:off x="5462385" y="674112"/>
            <a:ext cx="45719" cy="11707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689840" y="331644"/>
            <a:ext cx="10375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2060"/>
                </a:solidFill>
              </a:rPr>
              <a:t>X</a:t>
            </a:r>
            <a:r>
              <a:rPr lang="zh-CN" altLang="en-US" b="1" dirty="0">
                <a:solidFill>
                  <a:srgbClr val="002060"/>
                </a:solidFill>
              </a:rPr>
              <a:t>轴位移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70" name="下箭头 69"/>
          <p:cNvSpPr/>
          <p:nvPr/>
        </p:nvSpPr>
        <p:spPr>
          <a:xfrm>
            <a:off x="6232525" y="586740"/>
            <a:ext cx="76200" cy="1762125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6732240" y="32336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触发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72" name="下箭头 71"/>
          <p:cNvSpPr/>
          <p:nvPr/>
        </p:nvSpPr>
        <p:spPr>
          <a:xfrm>
            <a:off x="7011289" y="674112"/>
            <a:ext cx="45719" cy="11707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8158480" y="1536065"/>
            <a:ext cx="1023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Y</a:t>
            </a:r>
            <a:r>
              <a:rPr lang="zh-CN" altLang="en-US" b="1" dirty="0" smtClean="0">
                <a:solidFill>
                  <a:srgbClr val="FF0000"/>
                </a:solidFill>
              </a:rPr>
              <a:t>位移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294" name="矩形 11293"/>
          <p:cNvSpPr/>
          <p:nvPr/>
        </p:nvSpPr>
        <p:spPr>
          <a:xfrm>
            <a:off x="4584227" y="2204864"/>
            <a:ext cx="347814" cy="288032"/>
          </a:xfrm>
          <a:prstGeom prst="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5353305" y="2204864"/>
            <a:ext cx="347814" cy="288032"/>
          </a:xfrm>
          <a:prstGeom prst="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096394" y="2204864"/>
            <a:ext cx="347814" cy="288032"/>
          </a:xfrm>
          <a:prstGeom prst="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箭头连接符 31"/>
          <p:cNvCxnSpPr>
            <a:stCxn id="73" idx="1"/>
          </p:cNvCxnSpPr>
          <p:nvPr/>
        </p:nvCxnSpPr>
        <p:spPr>
          <a:xfrm flipH="1">
            <a:off x="4629781" y="1720271"/>
            <a:ext cx="3528391" cy="4839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554311" y="955756"/>
            <a:ext cx="10375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Y</a:t>
            </a:r>
            <a:r>
              <a:rPr lang="zh-CN" altLang="en-US" b="1" dirty="0" smtClean="0">
                <a:solidFill>
                  <a:srgbClr val="FF0000"/>
                </a:solidFill>
              </a:rPr>
              <a:t>轴</a:t>
            </a:r>
            <a:r>
              <a:rPr lang="zh-CN" altLang="en-US" b="1" dirty="0" smtClean="0">
                <a:solidFill>
                  <a:srgbClr val="FF0000"/>
                </a:solidFill>
              </a:rPr>
              <a:t>幅度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34" name="肘形连接符 33"/>
          <p:cNvCxnSpPr/>
          <p:nvPr/>
        </p:nvCxnSpPr>
        <p:spPr>
          <a:xfrm>
            <a:off x="3203848" y="1160748"/>
            <a:ext cx="2149457" cy="190821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8023997" y="3325128"/>
            <a:ext cx="11023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扫描时间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 flipV="1">
            <a:off x="6372225" y="3213100"/>
            <a:ext cx="1656080" cy="2876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8029902" y="4353788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校准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 flipV="1">
            <a:off x="5004435" y="3942080"/>
            <a:ext cx="2951480" cy="567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5004048" y="3717032"/>
            <a:ext cx="0" cy="2253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244408" y="2706306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触发源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45" name="直接箭头连接符 44"/>
          <p:cNvCxnSpPr>
            <a:stCxn id="92" idx="1"/>
          </p:cNvCxnSpPr>
          <p:nvPr/>
        </p:nvCxnSpPr>
        <p:spPr>
          <a:xfrm flipH="1">
            <a:off x="7449367" y="2890337"/>
            <a:ext cx="795041" cy="1059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203848" y="586424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模式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853385" y="771090"/>
            <a:ext cx="12946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5148064" y="771090"/>
            <a:ext cx="0" cy="15777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217232" y="2812286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校准信号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54" name="肘形连接符 53"/>
          <p:cNvCxnSpPr>
            <a:stCxn id="102" idx="3"/>
          </p:cNvCxnSpPr>
          <p:nvPr/>
        </p:nvCxnSpPr>
        <p:spPr>
          <a:xfrm>
            <a:off x="1331640" y="2996952"/>
            <a:ext cx="576064" cy="10801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7" grpId="0"/>
      <p:bldP spid="43" grpId="0"/>
      <p:bldP spid="50" grpId="0"/>
      <p:bldP spid="55" grpId="0"/>
      <p:bldP spid="58" grpId="0"/>
      <p:bldP spid="61" grpId="0"/>
      <p:bldP spid="65" grpId="0"/>
      <p:bldP spid="11292" grpId="0" bldLvl="0" animBg="1"/>
      <p:bldP spid="67" grpId="0"/>
      <p:bldP spid="11293" grpId="0" animBg="1"/>
      <p:bldP spid="69" grpId="0"/>
      <p:bldP spid="70" grpId="0" bldLvl="0" animBg="1"/>
      <p:bldP spid="71" grpId="0"/>
      <p:bldP spid="72" grpId="0" animBg="1"/>
      <p:bldP spid="73" grpId="0"/>
      <p:bldP spid="11294" grpId="0" animBg="1"/>
      <p:bldP spid="75" grpId="0" animBg="1"/>
      <p:bldP spid="76" grpId="0" animBg="1"/>
      <p:bldP spid="79" grpId="0"/>
      <p:bldP spid="82" grpId="0"/>
      <p:bldP spid="85" grpId="0"/>
      <p:bldP spid="92" grpId="0"/>
      <p:bldP spid="95" grpId="0"/>
      <p:bldP spid="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71069746747728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70" y="626745"/>
            <a:ext cx="6407150" cy="4805680"/>
          </a:xfrm>
          <a:prstGeom prst="rect">
            <a:avLst/>
          </a:prstGeom>
        </p:spPr>
      </p:pic>
      <p:cxnSp>
        <p:nvCxnSpPr>
          <p:cNvPr id="11288" name="直接箭头连接符 11287"/>
          <p:cNvCxnSpPr/>
          <p:nvPr/>
        </p:nvCxnSpPr>
        <p:spPr>
          <a:xfrm flipV="1">
            <a:off x="539750" y="3860800"/>
            <a:ext cx="1223645" cy="792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21671" y="4585429"/>
            <a:ext cx="9347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 dirty="0">
                <a:solidFill>
                  <a:srgbClr val="FF0000"/>
                </a:solidFill>
              </a:rPr>
              <a:t>Q9</a:t>
            </a:r>
            <a:r>
              <a:rPr lang="zh-CN" altLang="en-US" b="1" dirty="0">
                <a:solidFill>
                  <a:srgbClr val="FF0000"/>
                </a:solidFill>
              </a:rPr>
              <a:t>插头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TextBox 57"/>
          <p:cNvSpPr txBox="1"/>
          <p:nvPr/>
        </p:nvSpPr>
        <p:spPr>
          <a:xfrm>
            <a:off x="193426" y="2576289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探极钩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800735" y="1484630"/>
            <a:ext cx="1971040" cy="10915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7308215" y="3500755"/>
            <a:ext cx="935990" cy="8642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7"/>
          <p:cNvSpPr txBox="1"/>
          <p:nvPr/>
        </p:nvSpPr>
        <p:spPr>
          <a:xfrm>
            <a:off x="7567681" y="4497164"/>
            <a:ext cx="11023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</a:rPr>
              <a:t>同轴电缆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57"/>
          <p:cNvSpPr txBox="1"/>
          <p:nvPr/>
        </p:nvSpPr>
        <p:spPr>
          <a:xfrm>
            <a:off x="3406140" y="5573395"/>
            <a:ext cx="2063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uFillTx/>
              </a:rPr>
              <a:t>示波器探极</a:t>
            </a:r>
            <a:endParaRPr lang="zh-CN" altLang="en-US" sz="2800" b="1" dirty="0">
              <a:solidFill>
                <a:srgbClr val="FF0000"/>
              </a:solidFill>
              <a:uFillTx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3097530" y="1412875"/>
            <a:ext cx="34290" cy="1511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5579745" y="1052830"/>
            <a:ext cx="1847215" cy="358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57"/>
          <p:cNvSpPr txBox="1"/>
          <p:nvPr/>
        </p:nvSpPr>
        <p:spPr>
          <a:xfrm>
            <a:off x="2688341" y="2990309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</a:rPr>
              <a:t>探极棒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1" name="TextBox 57"/>
          <p:cNvSpPr txBox="1"/>
          <p:nvPr/>
        </p:nvSpPr>
        <p:spPr>
          <a:xfrm>
            <a:off x="7065396" y="1483454"/>
            <a:ext cx="8724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接地夹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6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67020"/>
            <a:ext cx="7410450" cy="80518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                   </a:t>
            </a:r>
            <a:r>
              <a:rPr lang="zh-CN" altLang="en-US" sz="3200" dirty="0" smtClean="0"/>
              <a:t>学习示波器校准信号测试</a:t>
            </a:r>
            <a:endParaRPr lang="zh-CN" altLang="en-US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4663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580038"/>
            <a:ext cx="2970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CH1</a:t>
            </a:r>
            <a:r>
              <a:rPr lang="zh-CN" altLang="en-US" b="1" dirty="0" smtClean="0">
                <a:solidFill>
                  <a:srgbClr val="FF0000"/>
                </a:solidFill>
              </a:rPr>
              <a:t>红色探头接校准信号源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259468"/>
            <a:ext cx="3198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MODE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</a:rPr>
              <a:t>CH1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</a:rPr>
              <a:t>Source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</a:rPr>
              <a:t>CH1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916832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旋转</a:t>
            </a:r>
            <a:r>
              <a:rPr lang="en-US" altLang="zh-CN" b="1" dirty="0" smtClean="0">
                <a:solidFill>
                  <a:srgbClr val="FF0000"/>
                </a:solidFill>
              </a:rPr>
              <a:t>CH1</a:t>
            </a:r>
            <a:r>
              <a:rPr lang="zh-CN" altLang="en-US" b="1" dirty="0" smtClean="0">
                <a:solidFill>
                  <a:srgbClr val="FF0000"/>
                </a:solidFill>
              </a:rPr>
              <a:t>的幅度调节旋钮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209" y="2551425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旋转调频旋钮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552440"/>
            <a:ext cx="7482205" cy="61976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                   </a:t>
            </a:r>
            <a:r>
              <a:rPr lang="zh-CN" altLang="en-US" sz="3200" dirty="0" smtClean="0"/>
              <a:t>学习示波器读幅值和频率</a:t>
            </a:r>
            <a:endParaRPr lang="zh-CN" altLang="en-US" sz="3200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218621" cy="316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5175" y="4110990"/>
            <a:ext cx="2168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竖格一大格的值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V</a:t>
            </a:r>
            <a:r>
              <a:rPr lang="en-US" altLang="zh-CN" b="1" baseline="-15000" dirty="0" smtClean="0">
                <a:solidFill>
                  <a:srgbClr val="FF0000"/>
                </a:solidFill>
                <a:uFillTx/>
              </a:rPr>
              <a:t>PP</a:t>
            </a:r>
            <a:r>
              <a:rPr lang="en-US" altLang="zh-CN" b="1" dirty="0" smtClean="0">
                <a:solidFill>
                  <a:srgbClr val="FF0000"/>
                </a:solidFill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</a:rPr>
              <a:t>刻度*格数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5716870" y="2924944"/>
            <a:ext cx="0" cy="1185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308304" y="4131358"/>
            <a:ext cx="1811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横格一大格的值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周期</a:t>
            </a:r>
            <a:r>
              <a:rPr lang="en-US" altLang="zh-CN" b="1" dirty="0" smtClean="0">
                <a:solidFill>
                  <a:srgbClr val="FF0000"/>
                </a:solidFill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</a:rPr>
              <a:t>刻度*格数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8388424" y="2996952"/>
            <a:ext cx="0" cy="1113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7544" y="4869160"/>
            <a:ext cx="4188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测出的是峰峰值，</a:t>
            </a:r>
            <a:r>
              <a:rPr lang="en-US" altLang="zh-CN" b="1" dirty="0" err="1" smtClean="0">
                <a:solidFill>
                  <a:srgbClr val="FF0000"/>
                </a:solidFill>
              </a:rPr>
              <a:t>Vpp</a:t>
            </a:r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peak to peak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34437" y="4869160"/>
            <a:ext cx="1401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Try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cal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旋钮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38" y="633373"/>
            <a:ext cx="4201546" cy="315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实验台一览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193" y="587633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96" y="1187460"/>
            <a:ext cx="1440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函数信号发生器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>
            <a:stCxn id="4" idx="3"/>
          </p:cNvCxnSpPr>
          <p:nvPr/>
        </p:nvCxnSpPr>
        <p:spPr>
          <a:xfrm flipV="1">
            <a:off x="1475655" y="1602958"/>
            <a:ext cx="216024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497" y="2708920"/>
            <a:ext cx="14401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双踪示波器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475655" y="3140968"/>
            <a:ext cx="86409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496" y="3645024"/>
            <a:ext cx="14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万用表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475655" y="3875856"/>
            <a:ext cx="187220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74787" y="1339859"/>
            <a:ext cx="1440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交流毫伏表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5" name="直接箭头连接符 14"/>
          <p:cNvCxnSpPr>
            <a:stCxn id="14" idx="1"/>
          </p:cNvCxnSpPr>
          <p:nvPr/>
        </p:nvCxnSpPr>
        <p:spPr>
          <a:xfrm flipH="1" flipV="1">
            <a:off x="5940152" y="1755357"/>
            <a:ext cx="173463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68345" y="2725469"/>
            <a:ext cx="1440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模电实验箱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8" name="直接箭头连接符 17"/>
          <p:cNvCxnSpPr>
            <a:stCxn id="17" idx="1"/>
          </p:cNvCxnSpPr>
          <p:nvPr/>
        </p:nvCxnSpPr>
        <p:spPr>
          <a:xfrm flipH="1" flipV="1">
            <a:off x="6660232" y="3124418"/>
            <a:ext cx="1008113" cy="16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68345" y="4293096"/>
            <a:ext cx="144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导线若干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1" name="肘形连接符 20"/>
          <p:cNvCxnSpPr>
            <a:stCxn id="20" idx="1"/>
          </p:cNvCxnSpPr>
          <p:nvPr/>
        </p:nvCxnSpPr>
        <p:spPr>
          <a:xfrm rot="10800000">
            <a:off x="7092281" y="2170857"/>
            <a:ext cx="576065" cy="235307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420360"/>
            <a:ext cx="6781800" cy="751840"/>
          </a:xfrm>
        </p:spPr>
        <p:txBody>
          <a:bodyPr/>
          <a:lstStyle/>
          <a:p>
            <a:r>
              <a:rPr lang="en-US" altLang="zh-CN" sz="3200" dirty="0"/>
              <a:t>                            </a:t>
            </a:r>
            <a:r>
              <a:rPr lang="zh-CN" altLang="en-US" sz="3200" dirty="0"/>
              <a:t>函数</a:t>
            </a:r>
            <a:r>
              <a:rPr lang="zh-CN" altLang="en-US" sz="3200" dirty="0" smtClean="0"/>
              <a:t>信号发生器</a:t>
            </a:r>
            <a:endParaRPr lang="zh-CN" altLang="en-US" sz="3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1167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4967" y="6206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显示屏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513548" y="990020"/>
            <a:ext cx="0" cy="7107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9512" y="2745638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电源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>
            <a:stCxn id="8" idx="3"/>
          </p:cNvCxnSpPr>
          <p:nvPr/>
        </p:nvCxnSpPr>
        <p:spPr>
          <a:xfrm>
            <a:off x="829049" y="2930304"/>
            <a:ext cx="11506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84368" y="2546405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信号输出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>
            <a:stCxn id="11" idx="1"/>
          </p:cNvCxnSpPr>
          <p:nvPr/>
        </p:nvCxnSpPr>
        <p:spPr>
          <a:xfrm flipH="1">
            <a:off x="6876256" y="2731071"/>
            <a:ext cx="1008112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9512" y="1691516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信号频率值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998132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信号幅度值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直接箭头连接符 15"/>
          <p:cNvCxnSpPr>
            <a:stCxn id="14" idx="3"/>
          </p:cNvCxnSpPr>
          <p:nvPr/>
        </p:nvCxnSpPr>
        <p:spPr>
          <a:xfrm>
            <a:off x="1526356" y="1876182"/>
            <a:ext cx="9574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5" idx="3"/>
          </p:cNvCxnSpPr>
          <p:nvPr/>
        </p:nvCxnSpPr>
        <p:spPr>
          <a:xfrm>
            <a:off x="1526356" y="2182798"/>
            <a:ext cx="9574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974921" y="371703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频率设置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2627784" y="3114970"/>
            <a:ext cx="0" cy="602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517763" y="4238764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幅度设置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3074967" y="3114970"/>
            <a:ext cx="0" cy="1034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483768" y="2546405"/>
            <a:ext cx="2088232" cy="27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632171" y="3509709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不同信号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4189375" y="2823404"/>
            <a:ext cx="0" cy="6863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076056" y="47667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数值输入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60340" y="476672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单位选择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4336" name="直接箭头连接符 14335"/>
          <p:cNvCxnSpPr/>
          <p:nvPr/>
        </p:nvCxnSpPr>
        <p:spPr>
          <a:xfrm>
            <a:off x="5633260" y="846004"/>
            <a:ext cx="0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39" name="直接箭头连接符 14338"/>
          <p:cNvCxnSpPr/>
          <p:nvPr/>
        </p:nvCxnSpPr>
        <p:spPr>
          <a:xfrm flipH="1">
            <a:off x="6360340" y="846004"/>
            <a:ext cx="557204" cy="7107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4" grpId="0"/>
      <p:bldP spid="15" grpId="0"/>
      <p:bldP spid="20" grpId="0"/>
      <p:bldP spid="23" grpId="0"/>
      <p:bldP spid="25" grpId="0" animBg="1"/>
      <p:bldP spid="27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3060" y="4572000"/>
            <a:ext cx="5918200" cy="16002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用示波器观测信号发生器波形</a:t>
            </a:r>
            <a:endParaRPr lang="zh-CN" altLang="en-US" sz="3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63813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20272" y="3543399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红线接红线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2967335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黑线接黑线</a:t>
            </a:r>
            <a:endParaRPr lang="zh-CN" altLang="en-US" sz="2400" b="1" dirty="0"/>
          </a:p>
        </p:txBody>
      </p:sp>
      <p:cxnSp>
        <p:nvCxnSpPr>
          <p:cNvPr id="9" name="直接箭头连接符 8"/>
          <p:cNvCxnSpPr>
            <a:stCxn id="6" idx="3"/>
          </p:cNvCxnSpPr>
          <p:nvPr/>
        </p:nvCxnSpPr>
        <p:spPr>
          <a:xfrm flipV="1">
            <a:off x="1767060" y="3140968"/>
            <a:ext cx="2592288" cy="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1"/>
          </p:cNvCxnSpPr>
          <p:nvPr/>
        </p:nvCxnSpPr>
        <p:spPr>
          <a:xfrm flipH="1">
            <a:off x="4211960" y="3774232"/>
            <a:ext cx="2808312" cy="230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509895"/>
            <a:ext cx="2280920" cy="662305"/>
          </a:xfrm>
        </p:spPr>
        <p:txBody>
          <a:bodyPr/>
          <a:lstStyle/>
          <a:p>
            <a:r>
              <a:rPr lang="zh-CN" altLang="en-US" sz="3200" dirty="0" smtClean="0"/>
              <a:t>交流毫伏表</a:t>
            </a:r>
            <a:endParaRPr lang="zh-CN" altLang="en-US" sz="32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19"/>
            <a:ext cx="5219048" cy="391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148478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电源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>
            <a:stCxn id="4" idx="2"/>
          </p:cNvCxnSpPr>
          <p:nvPr/>
        </p:nvCxnSpPr>
        <p:spPr>
          <a:xfrm>
            <a:off x="4463118" y="1854116"/>
            <a:ext cx="684946" cy="7827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04248" y="1452518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显示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>
            <a:stCxn id="8" idx="1"/>
          </p:cNvCxnSpPr>
          <p:nvPr/>
        </p:nvCxnSpPr>
        <p:spPr>
          <a:xfrm flipH="1">
            <a:off x="6084168" y="1637184"/>
            <a:ext cx="720080" cy="423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04048" y="4455578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探头通道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5292080" y="3356992"/>
            <a:ext cx="144016" cy="1098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5652120" y="3356992"/>
            <a:ext cx="466336" cy="10985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04248" y="2348880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量程选择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5885288" y="2533546"/>
            <a:ext cx="846952" cy="3913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804248" y="3915599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探头选择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0" name="直接箭头连接符 19"/>
          <p:cNvCxnSpPr>
            <a:stCxn id="19" idx="1"/>
          </p:cNvCxnSpPr>
          <p:nvPr/>
        </p:nvCxnSpPr>
        <p:spPr>
          <a:xfrm flipH="1" flipV="1">
            <a:off x="5652120" y="3284984"/>
            <a:ext cx="1152128" cy="8152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12840" y="5085184"/>
            <a:ext cx="2462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Try</a:t>
            </a:r>
            <a:r>
              <a:rPr lang="zh-CN" altLang="en-US" b="1" dirty="0" smtClean="0">
                <a:solidFill>
                  <a:srgbClr val="FF0000"/>
                </a:solidFill>
              </a:rPr>
              <a:t>：接信号发生器，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正弦波，</a:t>
            </a:r>
            <a:r>
              <a:rPr lang="en-US" altLang="zh-CN" b="1" dirty="0" smtClean="0">
                <a:solidFill>
                  <a:srgbClr val="FF0000"/>
                </a:solidFill>
              </a:rPr>
              <a:t>2Vpp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</a:rPr>
              <a:t>1KHz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04248" y="1907540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工作频率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>
            <a:stCxn id="23" idx="1"/>
          </p:cNvCxnSpPr>
          <p:nvPr/>
        </p:nvCxnSpPr>
        <p:spPr>
          <a:xfrm flipH="1">
            <a:off x="6084168" y="2092206"/>
            <a:ext cx="720080" cy="4413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6" grpId="0"/>
      <p:bldP spid="19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447030"/>
            <a:ext cx="6781800" cy="725170"/>
          </a:xfrm>
        </p:spPr>
        <p:txBody>
          <a:bodyPr/>
          <a:lstStyle/>
          <a:p>
            <a:r>
              <a:rPr lang="zh-CN" altLang="en-US" sz="3200" dirty="0" smtClean="0"/>
              <a:t>观测波形相位差</a:t>
            </a:r>
            <a:endParaRPr lang="zh-CN" alt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3185" y="1461135"/>
            <a:ext cx="744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红头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901" y="3921914"/>
            <a:ext cx="9296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地 黑头</a:t>
            </a:r>
            <a:endParaRPr lang="zh-CN" altLang="en-US" b="1" dirty="0"/>
          </a:p>
        </p:txBody>
      </p:sp>
      <p:cxnSp>
        <p:nvCxnSpPr>
          <p:cNvPr id="24" name="直接箭头连接符 23"/>
          <p:cNvCxnSpPr>
            <a:stCxn id="22" idx="1"/>
          </p:cNvCxnSpPr>
          <p:nvPr/>
        </p:nvCxnSpPr>
        <p:spPr>
          <a:xfrm flipH="1">
            <a:off x="6300470" y="1569720"/>
            <a:ext cx="1581150" cy="7791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对象 2"/>
          <p:cNvGraphicFramePr/>
          <p:nvPr/>
        </p:nvGraphicFramePr>
        <p:xfrm>
          <a:off x="1036955" y="1460500"/>
          <a:ext cx="6232525" cy="2607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924300" imgH="1574800" progId="Visio.Drawing.11">
                  <p:embed/>
                </p:oleObj>
              </mc:Choice>
              <mc:Fallback>
                <p:oleObj name="" r:id="rId1" imgW="3924300" imgH="15748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6955" y="1460500"/>
                        <a:ext cx="6232525" cy="2607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箭头连接符 6"/>
          <p:cNvCxnSpPr/>
          <p:nvPr/>
        </p:nvCxnSpPr>
        <p:spPr>
          <a:xfrm>
            <a:off x="762000" y="1754505"/>
            <a:ext cx="1252220" cy="6661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62000" y="3573145"/>
            <a:ext cx="1145540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6300470" y="2637155"/>
            <a:ext cx="1511935" cy="2876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81620" y="1069975"/>
            <a:ext cx="649605" cy="684530"/>
            <a:chOff x="12412" y="1685"/>
            <a:chExt cx="1023" cy="1078"/>
          </a:xfrm>
        </p:grpSpPr>
        <p:sp>
          <p:nvSpPr>
            <p:cNvPr id="22" name="TextBox 21"/>
            <p:cNvSpPr txBox="1"/>
            <p:nvPr/>
          </p:nvSpPr>
          <p:spPr>
            <a:xfrm>
              <a:off x="12412" y="2181"/>
              <a:ext cx="101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</a:rPr>
                <a:t>红头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34"/>
            <p:cNvSpPr txBox="1"/>
            <p:nvPr/>
          </p:nvSpPr>
          <p:spPr>
            <a:xfrm>
              <a:off x="12427" y="1685"/>
              <a:ext cx="10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b="1" dirty="0" smtClean="0">
                  <a:solidFill>
                    <a:srgbClr val="FF0000"/>
                  </a:solidFill>
                </a:rPr>
                <a:t>CH1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79410" y="2378075"/>
            <a:ext cx="675640" cy="723265"/>
            <a:chOff x="12566" y="3745"/>
            <a:chExt cx="1064" cy="1139"/>
          </a:xfrm>
        </p:grpSpPr>
        <p:sp>
          <p:nvSpPr>
            <p:cNvPr id="35" name="TextBox 34"/>
            <p:cNvSpPr txBox="1"/>
            <p:nvPr/>
          </p:nvSpPr>
          <p:spPr>
            <a:xfrm>
              <a:off x="12566" y="3745"/>
              <a:ext cx="101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CH2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21"/>
            <p:cNvSpPr txBox="1"/>
            <p:nvPr/>
          </p:nvSpPr>
          <p:spPr>
            <a:xfrm>
              <a:off x="12612" y="4302"/>
              <a:ext cx="101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b="1" dirty="0" smtClean="0">
                  <a:solidFill>
                    <a:srgbClr val="FF0000"/>
                  </a:solidFill>
                </a:rPr>
                <a:t>红头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Box 25"/>
          <p:cNvSpPr txBox="1"/>
          <p:nvPr/>
        </p:nvSpPr>
        <p:spPr>
          <a:xfrm>
            <a:off x="7603172" y="3844206"/>
            <a:ext cx="9296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 dirty="0" smtClean="0"/>
              <a:t>地 黑头</a:t>
            </a:r>
            <a:endParaRPr lang="zh-CN" altLang="en-US" b="1" dirty="0"/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6335395" y="3471545"/>
            <a:ext cx="1405255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305749"/>
            <a:ext cx="38557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电阻上的电压和电流同相位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405" y="1765935"/>
            <a:ext cx="556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电容电压与电流之间有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90°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的相位差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5" name="对象 14"/>
          <p:cNvGraphicFramePr/>
          <p:nvPr/>
        </p:nvGraphicFramePr>
        <p:xfrm>
          <a:off x="990600" y="2704465"/>
          <a:ext cx="3529330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" imgW="2781300" imgH="1409700" progId="Visio.Drawing.11">
                  <p:embed/>
                </p:oleObj>
              </mc:Choice>
              <mc:Fallback>
                <p:oleObj name="" r:id="rId1" imgW="2781300" imgH="1409700" progId="Visio.Drawing.11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0600" y="2704465"/>
                        <a:ext cx="3529330" cy="198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/>
        </p:nvGraphicFramePr>
        <p:xfrm>
          <a:off x="5572125" y="2875280"/>
          <a:ext cx="2899410" cy="1645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3" imgW="1828800" imgH="1117600" progId="Visio.Drawing.11">
                  <p:embed/>
                </p:oleObj>
              </mc:Choice>
              <mc:Fallback>
                <p:oleObj name="" r:id="rId3" imgW="1828800" imgH="1117600" progId="Visio.Drawing.11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72125" y="2875280"/>
                        <a:ext cx="2899410" cy="1645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688465" y="763270"/>
            <a:ext cx="4646295" cy="501650"/>
            <a:chOff x="2659" y="1202"/>
            <a:chExt cx="7317" cy="790"/>
          </a:xfrm>
        </p:grpSpPr>
        <p:sp>
          <p:nvSpPr>
            <p:cNvPr id="4" name="TextBox 3"/>
            <p:cNvSpPr txBox="1"/>
            <p:nvPr/>
          </p:nvSpPr>
          <p:spPr>
            <a:xfrm>
              <a:off x="2659" y="1202"/>
              <a:ext cx="544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</a:rPr>
                <a:t>以正弦信号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9" name="对象 18"/>
            <p:cNvGraphicFramePr/>
            <p:nvPr/>
          </p:nvGraphicFramePr>
          <p:xfrm>
            <a:off x="5318" y="1202"/>
            <a:ext cx="3444" cy="7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5" imgW="2134870" imgH="522605" progId="Equation.DSMT4">
                    <p:embed/>
                  </p:oleObj>
                </mc:Choice>
                <mc:Fallback>
                  <p:oleObj name="" r:id="rId5" imgW="2134870" imgH="522605" progId="Equation.DSMT4">
                    <p:embed/>
                    <p:pic>
                      <p:nvPicPr>
                        <p:cNvPr id="0" name="图片 1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18" y="1202"/>
                          <a:ext cx="3444" cy="73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8728" y="1268"/>
              <a:ext cx="124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</a:rPr>
                <a:t>为例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2" name="对象 21"/>
          <p:cNvGraphicFramePr/>
          <p:nvPr/>
        </p:nvGraphicFramePr>
        <p:xfrm>
          <a:off x="2005330" y="4879975"/>
          <a:ext cx="4232275" cy="107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7" imgW="3903980" imgH="1390650" progId="Equation.DSMT4">
                  <p:embed/>
                </p:oleObj>
              </mc:Choice>
              <mc:Fallback>
                <p:oleObj name="" r:id="rId7" imgW="3903980" imgH="139065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5330" y="4879975"/>
                        <a:ext cx="4232275" cy="1071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906780" y="2336165"/>
            <a:ext cx="56921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回路的总电压和电阻上电压之间有相位差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93055"/>
            <a:ext cx="6781800" cy="779145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                                </a:t>
            </a:r>
            <a:r>
              <a:rPr lang="zh-CN" altLang="en-US" sz="2800" dirty="0" smtClean="0"/>
              <a:t>观察波形相位差</a:t>
            </a:r>
            <a:endParaRPr lang="zh-CN" altLang="en-U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6217143" cy="466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16668" y="90872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圆形插孔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3111351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RC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串联接法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80932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电容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339938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电阻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>
            <a:stCxn id="8" idx="3"/>
          </p:cNvCxnSpPr>
          <p:nvPr/>
        </p:nvCxnSpPr>
        <p:spPr>
          <a:xfrm>
            <a:off x="4367313" y="3040158"/>
            <a:ext cx="420711" cy="711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367313" y="3630215"/>
            <a:ext cx="4927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                          </a:t>
            </a:r>
            <a:r>
              <a:rPr lang="zh-CN" altLang="en-US" sz="3200" dirty="0" smtClean="0"/>
              <a:t>观察波形相位差</a:t>
            </a:r>
            <a:endParaRPr lang="zh-CN" altLang="en-US" sz="3200" dirty="0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460851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683873" cy="27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571490"/>
            <a:ext cx="6781800" cy="600710"/>
          </a:xfrm>
        </p:spPr>
        <p:txBody>
          <a:bodyPr>
            <a:normAutofit fontScale="90000"/>
          </a:bodyPr>
          <a:p>
            <a:r>
              <a:rPr lang="en-US" altLang="zh-CN" sz="3200"/>
              <a:t>                                </a:t>
            </a:r>
            <a:r>
              <a:rPr lang="zh-CN" altLang="en-US" sz="3200"/>
              <a:t>相位差的测量</a:t>
            </a:r>
            <a:endParaRPr lang="zh-CN" altLang="en-US" sz="3200"/>
          </a:p>
        </p:txBody>
      </p:sp>
      <p:graphicFrame>
        <p:nvGraphicFramePr>
          <p:cNvPr id="4" name="对象 3"/>
          <p:cNvGraphicFramePr/>
          <p:nvPr/>
        </p:nvGraphicFramePr>
        <p:xfrm>
          <a:off x="2799715" y="1038860"/>
          <a:ext cx="3544570" cy="295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806700" imgH="2400300" progId="Visio.Drawing.11">
                  <p:embed/>
                </p:oleObj>
              </mc:Choice>
              <mc:Fallback>
                <p:oleObj name="" r:id="rId1" imgW="2806700" imgH="24003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9715" y="1038860"/>
                        <a:ext cx="3544570" cy="295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606040" y="4333240"/>
          <a:ext cx="3262630" cy="88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333500" imgH="431800" progId="Equation.DSMT4">
                  <p:embed/>
                </p:oleObj>
              </mc:Choice>
              <mc:Fallback>
                <p:oleObj name="" r:id="rId3" imgW="1333500" imgH="4318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6040" y="4333240"/>
                        <a:ext cx="3262630" cy="88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认识实验箱</a:t>
            </a: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0015" y="-354965"/>
            <a:ext cx="5095240" cy="6793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14" y="908720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总电源开关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5655" y="692785"/>
            <a:ext cx="977265" cy="720090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7014" y="4365104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直流电源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2710" y="4571365"/>
            <a:ext cx="1903730" cy="441325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2039" y="1700808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交流电源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6305" y="1484630"/>
            <a:ext cx="751205" cy="1080135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7014" y="3820978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二极管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64690" y="3983990"/>
            <a:ext cx="1543050" cy="523240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5956" y="2564904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三极管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9160" y="2564765"/>
            <a:ext cx="1045210" cy="1419860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36995" y="3072130"/>
            <a:ext cx="415925" cy="1632585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853443" y="5589240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电位器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72455" y="4854575"/>
            <a:ext cx="2752090" cy="735330"/>
          </a:xfrm>
          <a:prstGeom prst="rect">
            <a:avLst/>
          </a:prstGeom>
          <a:solidFill>
            <a:schemeClr val="accent1">
              <a:alpha val="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4150" y="3212976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圆形插孔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88685" y="5589240"/>
            <a:ext cx="442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地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44278" y="3983948"/>
            <a:ext cx="252028" cy="24796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172400" y="4039844"/>
            <a:ext cx="252028" cy="24796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44201" y="3125416"/>
            <a:ext cx="252028" cy="24796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97048" y="1452593"/>
            <a:ext cx="252028" cy="24796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/>
      <p:bldP spid="8" grpId="0" bldLvl="0" animBg="1"/>
      <p:bldP spid="9" grpId="0"/>
      <p:bldP spid="10" grpId="0" bldLvl="0" animBg="1"/>
      <p:bldP spid="11" grpId="0"/>
      <p:bldP spid="12" grpId="0" bldLvl="0" animBg="1"/>
      <p:bldP spid="14" grpId="0"/>
      <p:bldP spid="15" grpId="0" bldLvl="0" animBg="1"/>
      <p:bldP spid="16" grpId="0" bldLvl="0" animBg="1"/>
      <p:bldP spid="17" grpId="0"/>
      <p:bldP spid="18" grpId="0" bldLvl="0" animBg="1"/>
      <p:bldP spid="19" grpId="0"/>
      <p:bldP spid="20" grpId="0"/>
      <p:bldP spid="6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859593064356157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388620"/>
            <a:ext cx="6655435" cy="4991100"/>
          </a:xfrm>
          <a:prstGeom prst="rect">
            <a:avLst/>
          </a:prstGeom>
        </p:spPr>
      </p:pic>
      <p:sp>
        <p:nvSpPr>
          <p:cNvPr id="2" name="TextBox 57"/>
          <p:cNvSpPr txBox="1"/>
          <p:nvPr/>
        </p:nvSpPr>
        <p:spPr>
          <a:xfrm>
            <a:off x="3852931" y="5589999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万用电表面板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499735"/>
            <a:ext cx="3665855" cy="672465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使用万用表</a:t>
            </a:r>
            <a:endParaRPr lang="zh-CN" altLang="en-US" sz="28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80792" y="-372479"/>
            <a:ext cx="4662857" cy="621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668850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换挡拨盘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403648" y="2868905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740352" y="2132856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探笔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>
            <a:stCxn id="8" idx="1"/>
          </p:cNvCxnSpPr>
          <p:nvPr/>
        </p:nvCxnSpPr>
        <p:spPr>
          <a:xfrm flipH="1" flipV="1">
            <a:off x="6228184" y="1772816"/>
            <a:ext cx="1512168" cy="5600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8" idx="1"/>
          </p:cNvCxnSpPr>
          <p:nvPr/>
        </p:nvCxnSpPr>
        <p:spPr>
          <a:xfrm flipH="1" flipV="1">
            <a:off x="5508104" y="2052863"/>
            <a:ext cx="2232248" cy="280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705428" y="636657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测直流电压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4427984" y="836712"/>
            <a:ext cx="3192809" cy="16962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72817" y="3645024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测交流电压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4512220" y="3068960"/>
            <a:ext cx="3108573" cy="776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9512" y="3284984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检查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>
            <a:stCxn id="21" idx="3"/>
          </p:cNvCxnSpPr>
          <p:nvPr/>
        </p:nvCxnSpPr>
        <p:spPr>
          <a:xfrm flipV="1">
            <a:off x="880345" y="3068960"/>
            <a:ext cx="2251495" cy="4160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9512" y="3845079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测二极管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403648" y="3212976"/>
            <a:ext cx="1728192" cy="8321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79512" y="1925444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测电阻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1138429" y="2132856"/>
            <a:ext cx="2065419" cy="400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667364" y="4420980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测直流电流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9512" y="4561632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测交流电流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3072" name="直接箭头连接符 3071"/>
          <p:cNvCxnSpPr/>
          <p:nvPr/>
        </p:nvCxnSpPr>
        <p:spPr>
          <a:xfrm flipV="1">
            <a:off x="1654596" y="3573016"/>
            <a:ext cx="1765276" cy="11886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5" name="直接箭头连接符 3074"/>
          <p:cNvCxnSpPr/>
          <p:nvPr/>
        </p:nvCxnSpPr>
        <p:spPr>
          <a:xfrm flipH="1" flipV="1">
            <a:off x="4211960" y="3573016"/>
            <a:ext cx="3408833" cy="9886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圆角矩形 3075"/>
          <p:cNvSpPr/>
          <p:nvPr/>
        </p:nvSpPr>
        <p:spPr>
          <a:xfrm>
            <a:off x="2987824" y="3845079"/>
            <a:ext cx="936104" cy="575901"/>
          </a:xfrm>
          <a:prstGeom prst="roundRect">
            <a:avLst/>
          </a:prstGeom>
          <a:solidFill>
            <a:schemeClr val="accent1">
              <a:alpha val="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7" grpId="0"/>
      <p:bldP spid="30" grpId="0"/>
      <p:bldP spid="31" grpId="0"/>
      <p:bldP spid="307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使用万用表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测电压</a:t>
            </a:r>
            <a:endParaRPr lang="zh-CN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83055" y="-396240"/>
            <a:ext cx="4968875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80312" y="2204864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红笔接测点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292494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黑笔接参考点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993005" y="2420620"/>
            <a:ext cx="2531110" cy="1368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5723890" y="3140710"/>
            <a:ext cx="1800225" cy="6483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685165" y="711200"/>
          <a:ext cx="7460615" cy="2884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5080"/>
                <a:gridCol w="6185535"/>
              </a:tblGrid>
              <a:tr h="2387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表盘符号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功能描述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9445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二极管/蜂鸣档。该档位有两个主要功能，其一是二极管PN结压降的检测，将万用表的红表笔接二极管的正极，黑表笔接二极管的负极，则能够测出该二极管的PN结压降，典型地，硅二极管PN结压降在0.5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16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0.7V左右，锗二极管PN结压降在0.2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16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0.4V左右，若表笔反接，则无示数。该档位的第二个功能是短路蜂鸣检测，将红黑表笔短接，则万用表发出蜂鸣声，利用这个特点，可以用来检测电路是否有短路，或者导线是否有断线（</a:t>
                      </a:r>
                      <a:r>
                        <a:rPr lang="en-US" sz="16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这个功能很常用</a:t>
                      </a:r>
                      <a:r>
                        <a:rPr lang="en-US" sz="16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）。</a:t>
                      </a:r>
                      <a:endParaRPr lang="en-US" altLang="en-US" sz="16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6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电阻档。该档位用于测量电阻阻值，表盘上的数字为量程，而不是倍率。测量时，若电阻阻值超出量程，则万用表无显示，此时需更换大量程。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984568" y="1680210"/>
            <a:ext cx="594360" cy="41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74103" y="3084830"/>
            <a:ext cx="617220" cy="3657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" name="表格 6"/>
          <p:cNvGraphicFramePr/>
          <p:nvPr/>
        </p:nvGraphicFramePr>
        <p:xfrm>
          <a:off x="704215" y="3596005"/>
          <a:ext cx="7477760" cy="2155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6665"/>
                <a:gridCol w="6221095"/>
              </a:tblGrid>
              <a:tr h="71882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直流电压档。该档位用于测量直流电压值，表盘上数字也是量程。测量时，若电压超出量程，则万用表无显示，此时需更换量程。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70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交流电压档。该档位用于测量交流电压值，表盘上数字也是量程。测量时，若电压超出量程，则万用表无显示，此时需更换量程。需要注意的是，交流电压高于36V时有危险性，特别是市电220V，测量需要特别小心。</a:t>
                      </a:r>
                      <a:endParaRPr lang="en-US" altLang="en-US" sz="18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74103" y="3745230"/>
            <a:ext cx="617220" cy="365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1096963" y="4947285"/>
            <a:ext cx="571500" cy="34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表格 8"/>
          <p:cNvGraphicFramePr/>
          <p:nvPr/>
        </p:nvGraphicFramePr>
        <p:xfrm>
          <a:off x="748348" y="1534160"/>
          <a:ext cx="7656830" cy="3364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9340"/>
                <a:gridCol w="6587490"/>
              </a:tblGrid>
              <a:tr h="1219200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直流电流档。表盘上的数字为量程，而不是倍率。使用该档测量直流电流量时，需要将万用表的红色表笔插在万用表下方的电流测量孔中，并保证测量时，万用表串联接入被测电路。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交流电流档。表盘上的数字同样为量程，而不是倍率。使用该档测量交流电流量时，需要将万用表的红色表笔插在万用表下方的电流测量孔中，并保证测量时，万用表串联接入被测电路。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电容粗测档。使用该档测量电容时，也需要将万用表的红表笔插入电容测量孔。需要说明的是，由于表笔的电容分散性，采用万用电表测量电容一般不准确。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测量BJT三极管的共射集电流放大倍数，该参数也称为β。将BJT三极管插入面板对应的EBC孔座中即可测得该值。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980123" y="2096770"/>
            <a:ext cx="617220" cy="358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980123" y="3189605"/>
            <a:ext cx="579120" cy="335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018223" y="4084320"/>
            <a:ext cx="579120" cy="41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1034098" y="5010150"/>
            <a:ext cx="579120" cy="396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598160"/>
            <a:ext cx="6781800" cy="574040"/>
          </a:xfrm>
        </p:spPr>
        <p:txBody>
          <a:bodyPr/>
          <a:lstStyle/>
          <a:p>
            <a:r>
              <a:rPr lang="zh-CN" altLang="en-US" sz="2800" dirty="0" smtClean="0"/>
              <a:t>使用万用表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测电压</a:t>
            </a:r>
            <a:endParaRPr lang="zh-CN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97025" y="-292735"/>
            <a:ext cx="5049520" cy="673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80312" y="2204864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红笔接测点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2924944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黑笔接参考点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>
            <a:stCxn id="5" idx="1"/>
          </p:cNvCxnSpPr>
          <p:nvPr/>
        </p:nvCxnSpPr>
        <p:spPr>
          <a:xfrm flipH="1">
            <a:off x="5075555" y="2404745"/>
            <a:ext cx="2305050" cy="14560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5676900" y="3213100"/>
            <a:ext cx="1847215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0</TotalTime>
  <Words>1696</Words>
  <Application>WPS 演示</Application>
  <PresentationFormat>全屏显示(4:3)</PresentationFormat>
  <Paragraphs>295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Arial</vt:lpstr>
      <vt:lpstr>宋体</vt:lpstr>
      <vt:lpstr>Wingdings</vt:lpstr>
      <vt:lpstr>华文行楷</vt:lpstr>
      <vt:lpstr>Calibri</vt:lpstr>
      <vt:lpstr>Times New Roman</vt:lpstr>
      <vt:lpstr>微软雅黑</vt:lpstr>
      <vt:lpstr>Arial Unicode MS</vt:lpstr>
      <vt:lpstr>Impact</vt:lpstr>
      <vt:lpstr>NewsPrint</vt:lpstr>
      <vt:lpstr>Visio.Drawing.11</vt:lpstr>
      <vt:lpstr>Visio.Drawing.11</vt:lpstr>
      <vt:lpstr>Equation.DSMT4</vt:lpstr>
      <vt:lpstr>Equation.DSMT4</vt:lpstr>
      <vt:lpstr>Visio.Drawing.11</vt:lpstr>
      <vt:lpstr>Equation.DSMT4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PowerPoint 演示文稿</vt:lpstr>
      <vt:lpstr>实验台一览</vt:lpstr>
      <vt:lpstr>认识实验箱</vt:lpstr>
      <vt:lpstr>PowerPoint 演示文稿</vt:lpstr>
      <vt:lpstr>使用万用表</vt:lpstr>
      <vt:lpstr>使用万用表-测电压</vt:lpstr>
      <vt:lpstr>PowerPoint 演示文稿</vt:lpstr>
      <vt:lpstr>PowerPoint 演示文稿</vt:lpstr>
      <vt:lpstr>使用万用表-测电压</vt:lpstr>
      <vt:lpstr>             使用万用表测电压</vt:lpstr>
      <vt:lpstr>二极管测量</vt:lpstr>
      <vt:lpstr>                               三极管测量</vt:lpstr>
      <vt:lpstr>PowerPoint 演示文稿</vt:lpstr>
      <vt:lpstr>三极管测量</vt:lpstr>
      <vt:lpstr>                                 场效应管测量</vt:lpstr>
      <vt:lpstr>示波器使用</vt:lpstr>
      <vt:lpstr>PowerPoint 演示文稿</vt:lpstr>
      <vt:lpstr>                   学习示波器校准信号测试</vt:lpstr>
      <vt:lpstr>                   学习示波器读幅值和频率</vt:lpstr>
      <vt:lpstr>                            函数信号发生器</vt:lpstr>
      <vt:lpstr>用示波器观测信号发生器波形</vt:lpstr>
      <vt:lpstr>交流毫伏表</vt:lpstr>
      <vt:lpstr>观测波形相位差</vt:lpstr>
      <vt:lpstr>PowerPoint 演示文稿</vt:lpstr>
      <vt:lpstr>                                观察波形相位差</vt:lpstr>
      <vt:lpstr>                          观察波形相位差</vt:lpstr>
      <vt:lpstr>                                相位差的测量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实验一 常用电子仪器的使用</dc:title>
  <dc:creator>hp</dc:creator>
  <cp:lastModifiedBy>追</cp:lastModifiedBy>
  <cp:revision>45</cp:revision>
  <dcterms:created xsi:type="dcterms:W3CDTF">2018-04-01T02:18:00Z</dcterms:created>
  <dcterms:modified xsi:type="dcterms:W3CDTF">2019-05-14T11:42:07Z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