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58" r:id="rId3"/>
    <p:sldId id="450" r:id="rId4"/>
    <p:sldId id="359" r:id="rId5"/>
    <p:sldId id="466" r:id="rId6"/>
    <p:sldId id="452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1090" y="-82"/>
      </p:cViewPr>
      <p:guideLst>
        <p:guide orient="horz" pos="2219"/>
        <p:guide pos="288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.vml.rels><?xml version="1.0" encoding="UTF-8" standalone="yes"?>
<Relationships xmlns="http://schemas.openxmlformats.org/package/2006/relationships"><Relationship Id="rId5" Type="http://schemas.openxmlformats.org/officeDocument/2006/relationships/image" Target="../media/image10.wmf"/><Relationship Id="rId4" Type="http://schemas.openxmlformats.org/officeDocument/2006/relationships/image" Target="../media/image9.wmf"/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标题 125953"/>
          <p:cNvSpPr>
            <a:spLocks noGrp="1" noRot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lvl="0">
              <a:defRPr kern="1200"/>
            </a:lvl1pPr>
          </a:lstStyle>
          <a:p>
            <a:pPr lvl="0"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125955" name="副标题 125954"/>
          <p:cNvSpPr>
            <a:spLocks noGrp="1" noRot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lvl="0" indent="0" algn="ctr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7" name="日期占位符 125955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8" name="页脚占位符 125956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9" name="灯片编号占位符 125957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fld id="{9A0DB2DC-4C9A-4742-B13C-FB6460FD3503}" type="slidenum">
              <a:rPr lang="zh-CN" altLang="en-US" noProof="1" dirty="0">
                <a:solidFill>
                  <a:srgbClr val="007A77"/>
                </a:solidFill>
              </a:rPr>
            </a:fld>
            <a:endParaRPr lang="zh-CN" altLang="en-US" noProof="1">
              <a:solidFill>
                <a:srgbClr val="007A77"/>
              </a:solidFill>
            </a:endParaRP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noProof="1" dirty="0">
                <a:solidFill>
                  <a:srgbClr val="007A77"/>
                </a:solidFill>
              </a:rPr>
            </a:fld>
            <a:endParaRPr lang="zh-CN" altLang="en-US" noProof="1">
              <a:solidFill>
                <a:srgbClr val="007A77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609600"/>
            <a:ext cx="2135188" cy="548957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09600"/>
            <a:ext cx="6281784" cy="548957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noProof="1" dirty="0">
                <a:solidFill>
                  <a:srgbClr val="007A77"/>
                </a:solidFill>
              </a:rPr>
            </a:fld>
            <a:endParaRPr lang="zh-CN" altLang="en-US" noProof="1">
              <a:solidFill>
                <a:srgbClr val="007A77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28650" y="1825625"/>
            <a:ext cx="3886200" cy="20986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28650" y="4076700"/>
            <a:ext cx="3886200" cy="21002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noProof="1" dirty="0">
                <a:solidFill>
                  <a:srgbClr val="007A77"/>
                </a:solidFill>
              </a:rPr>
            </a:fld>
            <a:endParaRPr lang="zh-CN" altLang="en-US" noProof="1">
              <a:solidFill>
                <a:srgbClr val="007A77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301625" y="609600"/>
            <a:ext cx="8540750" cy="54895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noProof="1" dirty="0">
                <a:solidFill>
                  <a:srgbClr val="007A77"/>
                </a:solidFill>
              </a:rPr>
            </a:fld>
            <a:endParaRPr lang="zh-CN" altLang="en-US" noProof="1">
              <a:solidFill>
                <a:srgbClr val="007A77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noProof="1" dirty="0">
                <a:solidFill>
                  <a:srgbClr val="007A77"/>
                </a:solidFill>
              </a:rPr>
            </a:fld>
            <a:endParaRPr lang="zh-CN" altLang="en-US" noProof="1">
              <a:solidFill>
                <a:srgbClr val="007A77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noProof="1" dirty="0">
                <a:solidFill>
                  <a:srgbClr val="007A77"/>
                </a:solidFill>
              </a:rPr>
            </a:fld>
            <a:endParaRPr lang="zh-CN" altLang="en-US" noProof="1">
              <a:solidFill>
                <a:srgbClr val="007A77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905000"/>
            <a:ext cx="4184968" cy="41941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7408" y="1905000"/>
            <a:ext cx="4184968" cy="41941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noProof="1" dirty="0">
                <a:solidFill>
                  <a:srgbClr val="007A77"/>
                </a:solidFill>
              </a:rPr>
            </a:fld>
            <a:endParaRPr lang="zh-CN" altLang="en-US" noProof="1">
              <a:solidFill>
                <a:srgbClr val="007A77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noProof="1" dirty="0">
                <a:solidFill>
                  <a:srgbClr val="007A77"/>
                </a:solidFill>
              </a:rPr>
            </a:fld>
            <a:endParaRPr lang="zh-CN" altLang="en-US" noProof="1">
              <a:solidFill>
                <a:srgbClr val="007A77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noProof="1" dirty="0">
                <a:solidFill>
                  <a:srgbClr val="007A77"/>
                </a:solidFill>
              </a:rPr>
            </a:fld>
            <a:endParaRPr lang="zh-CN" altLang="en-US" noProof="1">
              <a:solidFill>
                <a:srgbClr val="007A77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noProof="1" dirty="0">
                <a:solidFill>
                  <a:srgbClr val="007A77"/>
                </a:solidFill>
              </a:rPr>
            </a:fld>
            <a:endParaRPr lang="zh-CN" altLang="en-US" noProof="1">
              <a:solidFill>
                <a:srgbClr val="007A77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noProof="1" dirty="0">
                <a:solidFill>
                  <a:srgbClr val="007A77"/>
                </a:solidFill>
              </a:rPr>
            </a:fld>
            <a:endParaRPr lang="zh-CN" altLang="en-US" noProof="1">
              <a:solidFill>
                <a:srgbClr val="007A77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noProof="1" dirty="0">
                <a:solidFill>
                  <a:srgbClr val="007A77"/>
                </a:solidFill>
              </a:rPr>
            </a:fld>
            <a:endParaRPr lang="zh-CN" altLang="en-US" noProof="1">
              <a:solidFill>
                <a:srgbClr val="007A77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2.jpe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24929"/>
          <p:cNvSpPr>
            <a:spLocks noGrp="1" noRot="1"/>
          </p:cNvSpPr>
          <p:nvPr>
            <p:ph type="title"/>
          </p:nvPr>
        </p:nvSpPr>
        <p:spPr>
          <a:xfrm>
            <a:off x="301625" y="609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24930"/>
          <p:cNvSpPr>
            <a:spLocks noGrp="1" noRot="1"/>
          </p:cNvSpPr>
          <p:nvPr>
            <p:ph type="body"/>
          </p:nvPr>
        </p:nvSpPr>
        <p:spPr>
          <a:xfrm>
            <a:off x="301625" y="1905000"/>
            <a:ext cx="8540750" cy="41941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24932" name="日期占位符 124931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 dirty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124933" name="页脚占位符 124932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 dirty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124934" name="灯片编号占位符 124933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fld id="{9A0DB2DC-4C9A-4742-B13C-FB6460FD3503}" type="slidenum">
              <a:rPr lang="zh-CN" altLang="en-US" noProof="1" dirty="0">
                <a:solidFill>
                  <a:srgbClr val="007A77"/>
                </a:solidFill>
              </a:rPr>
            </a:fld>
            <a:endParaRPr lang="zh-CN" altLang="en-US" noProof="1">
              <a:solidFill>
                <a:srgbClr val="007A77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v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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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emf"/><Relationship Id="rId1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emf"/><Relationship Id="rId1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emf"/><Relationship Id="rId1" Type="http://schemas.openxmlformats.org/officeDocument/2006/relationships/oleObject" Target="../embeddings/oleObject3.bin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8.bin"/><Relationship Id="rId8" Type="http://schemas.openxmlformats.org/officeDocument/2006/relationships/image" Target="../media/image9.wmf"/><Relationship Id="rId7" Type="http://schemas.openxmlformats.org/officeDocument/2006/relationships/oleObject" Target="../embeddings/oleObject7.bin"/><Relationship Id="rId6" Type="http://schemas.openxmlformats.org/officeDocument/2006/relationships/image" Target="../media/image8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7.wmf"/><Relationship Id="rId3" Type="http://schemas.openxmlformats.org/officeDocument/2006/relationships/oleObject" Target="../embeddings/oleObject5.bin"/><Relationship Id="rId2" Type="http://schemas.openxmlformats.org/officeDocument/2006/relationships/image" Target="../media/image6.emf"/><Relationship Id="rId12" Type="http://schemas.openxmlformats.org/officeDocument/2006/relationships/vmlDrawing" Target="../drawings/vmlDrawing4.vml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10.wmf"/><Relationship Id="rId1" Type="http://schemas.openxmlformats.org/officeDocument/2006/relationships/oleObject" Target="../embeddings/oleObject4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54940" y="1823085"/>
            <a:ext cx="8253730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400">
                <a:solidFill>
                  <a:srgbClr val="FF0000"/>
                </a:solidFill>
                <a:uFillTx/>
                <a:sym typeface="+mn-ea"/>
              </a:rPr>
              <a:t>       </a:t>
            </a:r>
            <a:r>
              <a:rPr lang="zh-CN" altLang="en-US" sz="4400">
                <a:solidFill>
                  <a:srgbClr val="FF0000"/>
                </a:solidFill>
                <a:uFillTx/>
                <a:sym typeface="+mn-ea"/>
              </a:rPr>
              <a:t>运算放大器的</a:t>
            </a:r>
            <a:r>
              <a:rPr lang="zh-CN" altLang="en-US" sz="4400">
                <a:solidFill>
                  <a:srgbClr val="FF0000"/>
                </a:solidFill>
                <a:uFillTx/>
                <a:sym typeface="+mn-ea"/>
              </a:rPr>
              <a:t>波形产生电路</a:t>
            </a:r>
            <a:endParaRPr lang="zh-CN" altLang="en-US" sz="4400">
              <a:solidFill>
                <a:srgbClr val="FF0000"/>
              </a:solidFill>
              <a:uFillTx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740025" y="3465195"/>
            <a:ext cx="355092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>
                <a:solidFill>
                  <a:schemeClr val="tx1"/>
                </a:solidFill>
                <a:uFillTx/>
                <a:sym typeface="+mn-ea"/>
              </a:rPr>
              <a:t>信息学院电子工程系</a:t>
            </a:r>
            <a:endParaRPr lang="zh-CN" altLang="en-US" sz="2800">
              <a:solidFill>
                <a:schemeClr val="tx1"/>
              </a:solidFill>
              <a:uFillTx/>
            </a:endParaRPr>
          </a:p>
          <a:p>
            <a:r>
              <a:rPr lang="zh-CN" altLang="en-US" sz="2800">
                <a:solidFill>
                  <a:schemeClr val="tx1"/>
                </a:solidFill>
                <a:uFillTx/>
                <a:sym typeface="+mn-ea"/>
              </a:rPr>
              <a:t>      封维忠 刘晓明</a:t>
            </a:r>
            <a:endParaRPr lang="en-US" altLang="zh-CN" sz="2800">
              <a:solidFill>
                <a:schemeClr val="tx1"/>
              </a:solidFill>
              <a:uFillTx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" name="对象 3"/>
          <p:cNvGraphicFramePr/>
          <p:nvPr/>
        </p:nvGraphicFramePr>
        <p:xfrm>
          <a:off x="2693670" y="1829435"/>
          <a:ext cx="3121025" cy="31984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1" imgW="1905000" imgH="2032000" progId="Visio.Drawing.11">
                  <p:embed/>
                </p:oleObj>
              </mc:Choice>
              <mc:Fallback>
                <p:oleObj name="" r:id="rId1" imgW="1905000" imgH="2032000" progId="Visio.Drawing.11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93670" y="1829435"/>
                        <a:ext cx="3121025" cy="31984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2768600" y="1020445"/>
            <a:ext cx="357187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rgbClr val="FF0000"/>
                </a:solidFill>
              </a:rPr>
              <a:t>UA741</a:t>
            </a:r>
            <a:r>
              <a:rPr lang="zh-CN" altLang="en-US" sz="3200">
                <a:solidFill>
                  <a:srgbClr val="FF0000"/>
                </a:solidFill>
              </a:rPr>
              <a:t>的引脚图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5" name="对象 4"/>
          <p:cNvGraphicFramePr/>
          <p:nvPr/>
        </p:nvGraphicFramePr>
        <p:xfrm>
          <a:off x="2075180" y="1465580"/>
          <a:ext cx="4603115" cy="3622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1" imgW="3606800" imgH="2743200" progId="Visio.Drawing.11">
                  <p:embed/>
                </p:oleObj>
              </mc:Choice>
              <mc:Fallback>
                <p:oleObj name="" r:id="rId1" imgW="3606800" imgH="2743200" progId="Visio.Drawing.11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075180" y="1465580"/>
                        <a:ext cx="4603115" cy="3622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1188720" y="5093970"/>
            <a:ext cx="689991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>
                <a:solidFill>
                  <a:schemeClr val="tx1"/>
                </a:solidFill>
              </a:rPr>
              <a:t>    </a:t>
            </a:r>
            <a:r>
              <a:rPr lang="zh-CN" altLang="en-US" sz="2400">
                <a:solidFill>
                  <a:schemeClr val="tx1"/>
                </a:solidFill>
              </a:rPr>
              <a:t>按图连接电路，用示波器观察波形，测量频率</a:t>
            </a:r>
            <a:endParaRPr lang="zh-CN" altLang="en-US" sz="2400">
              <a:solidFill>
                <a:schemeClr val="tx1"/>
              </a:solidFill>
            </a:endParaRPr>
          </a:p>
          <a:p>
            <a:r>
              <a:rPr lang="zh-CN" altLang="en-US" sz="2400">
                <a:solidFill>
                  <a:schemeClr val="tx1"/>
                </a:solidFill>
              </a:rPr>
              <a:t>并和理论值进行比较。</a:t>
            </a:r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334895" y="876935"/>
            <a:ext cx="412051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rgbClr val="FF0000"/>
                </a:solidFill>
              </a:rPr>
              <a:t>RC</a:t>
            </a:r>
            <a:r>
              <a:rPr lang="zh-CN" altLang="en-US" sz="3200">
                <a:solidFill>
                  <a:srgbClr val="FF0000"/>
                </a:solidFill>
              </a:rPr>
              <a:t>桥式正弦波振荡器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" name="对象 3"/>
          <p:cNvGraphicFramePr/>
          <p:nvPr/>
        </p:nvGraphicFramePr>
        <p:xfrm>
          <a:off x="1829435" y="1545590"/>
          <a:ext cx="5018405" cy="36169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1" imgW="3606800" imgH="2743200" progId="Visio.Drawing.11">
                  <p:embed/>
                </p:oleObj>
              </mc:Choice>
              <mc:Fallback>
                <p:oleObj name="" r:id="rId1" imgW="3606800" imgH="2743200" progId="Visio.Drawing.11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829435" y="1545590"/>
                        <a:ext cx="5018405" cy="36169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3124200" y="876935"/>
            <a:ext cx="242951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>
                <a:solidFill>
                  <a:srgbClr val="FF0000"/>
                </a:solidFill>
              </a:rPr>
              <a:t>方波发生器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88720" y="5165725"/>
            <a:ext cx="689991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>
                <a:solidFill>
                  <a:schemeClr val="tx1"/>
                </a:solidFill>
              </a:rPr>
              <a:t>    </a:t>
            </a:r>
            <a:r>
              <a:rPr lang="zh-CN" altLang="en-US" sz="2400">
                <a:solidFill>
                  <a:schemeClr val="tx1"/>
                </a:solidFill>
              </a:rPr>
              <a:t>按图连接电路，用示波器观察波形，测量频率。</a:t>
            </a:r>
            <a:endParaRPr lang="zh-CN" altLang="en-US" sz="2400">
              <a:solidFill>
                <a:schemeClr val="tx1"/>
              </a:solidFill>
            </a:endParaRPr>
          </a:p>
          <a:p>
            <a:r>
              <a:rPr lang="zh-CN" altLang="en-US" sz="2400">
                <a:solidFill>
                  <a:schemeClr val="tx1"/>
                </a:solidFill>
              </a:rPr>
              <a:t>改变</a:t>
            </a:r>
            <a:r>
              <a:rPr lang="en-US" altLang="zh-CN" sz="2400">
                <a:solidFill>
                  <a:schemeClr val="tx1"/>
                </a:solidFill>
              </a:rPr>
              <a:t>R</a:t>
            </a:r>
            <a:r>
              <a:rPr lang="en-US" altLang="zh-CN" sz="2400" baseline="-25000">
                <a:solidFill>
                  <a:schemeClr val="tx1"/>
                </a:solidFill>
                <a:uFillTx/>
              </a:rPr>
              <a:t>W</a:t>
            </a:r>
            <a:r>
              <a:rPr lang="zh-CN" altLang="en-US" sz="2400">
                <a:solidFill>
                  <a:schemeClr val="tx1"/>
                </a:solidFill>
              </a:rPr>
              <a:t>的位置，观察波形的变化。</a:t>
            </a:r>
            <a:endParaRPr lang="zh-CN" altLang="en-US" sz="240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317750" y="733425"/>
            <a:ext cx="416496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>
                <a:solidFill>
                  <a:srgbClr val="FF0000"/>
                </a:solidFill>
              </a:rPr>
              <a:t>三角波与方波发生器</a:t>
            </a:r>
            <a:endParaRPr lang="zh-CN" altLang="en-US" sz="3200">
              <a:solidFill>
                <a:srgbClr val="FF0000"/>
              </a:solidFill>
            </a:endParaRPr>
          </a:p>
        </p:txBody>
      </p:sp>
      <p:graphicFrame>
        <p:nvGraphicFramePr>
          <p:cNvPr id="3" name="对象 2"/>
          <p:cNvGraphicFramePr/>
          <p:nvPr/>
        </p:nvGraphicFramePr>
        <p:xfrm>
          <a:off x="795973" y="1388745"/>
          <a:ext cx="7851140" cy="35229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1" imgW="6273800" imgH="2717800" progId="Visio.Drawing.11">
                  <p:embed/>
                </p:oleObj>
              </mc:Choice>
              <mc:Fallback>
                <p:oleObj name="" r:id="rId1" imgW="6273800" imgH="2717800" progId="Visio.Drawing.11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795973" y="1388745"/>
                        <a:ext cx="7851140" cy="35229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114800" y="3321050"/>
          <a:ext cx="914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3" imgW="914400" imgH="215900" progId="Equation.KSEE3">
                  <p:embed/>
                </p:oleObj>
              </mc:Choice>
              <mc:Fallback>
                <p:oleObj name="" r:id="rId3" imgW="914400" imgH="2159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114800" y="3321050"/>
                        <a:ext cx="9144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/>
          <p:nvPr/>
        </p:nvGraphicFramePr>
        <p:xfrm>
          <a:off x="588010" y="5325745"/>
          <a:ext cx="2524760" cy="8229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5" imgW="1308100" imgH="431800" progId="Equation.DSMT4">
                  <p:embed/>
                </p:oleObj>
              </mc:Choice>
              <mc:Fallback>
                <p:oleObj name="" r:id="rId5" imgW="1308100" imgH="431800" progId="Equation.DSMT4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88010" y="5325745"/>
                        <a:ext cx="2524760" cy="8229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/>
          <p:nvPr/>
        </p:nvGraphicFramePr>
        <p:xfrm>
          <a:off x="3744595" y="5478145"/>
          <a:ext cx="2246630" cy="5187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7" imgW="2320290" imgH="504825" progId="Equation.DSMT4">
                  <p:embed/>
                </p:oleObj>
              </mc:Choice>
              <mc:Fallback>
                <p:oleObj name="" r:id="rId7" imgW="2320290" imgH="504825" progId="Equation.DSMT4">
                  <p:embed/>
                  <p:pic>
                    <p:nvPicPr>
                      <p:cNvPr id="0" name="图片 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744595" y="5478145"/>
                        <a:ext cx="2246630" cy="5187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/>
          <p:nvPr/>
        </p:nvGraphicFramePr>
        <p:xfrm>
          <a:off x="6393180" y="5325745"/>
          <a:ext cx="2316480" cy="8235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" r:id="rId9" imgW="1143000" imgH="431800" progId="Equation.DSMT4">
                  <p:embed/>
                </p:oleObj>
              </mc:Choice>
              <mc:Fallback>
                <p:oleObj name="" r:id="rId9" imgW="1143000" imgH="431800" progId="Equation.DSMT4">
                  <p:embed/>
                  <p:pic>
                    <p:nvPicPr>
                      <p:cNvPr id="0" name="图片 9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393180" y="5325745"/>
                        <a:ext cx="2316480" cy="8235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诗情画意">
  <a:themeElements>
    <a:clrScheme name="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866"/>
      </a:accent4>
      <a:accent5>
        <a:srgbClr val="F3FAFF"/>
      </a:accent5>
      <a:accent6>
        <a:srgbClr val="2D5BE5"/>
      </a:accent6>
      <a:hlink>
        <a:srgbClr val="DC5900"/>
      </a:hlink>
      <a:folHlink>
        <a:srgbClr val="7979A5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诗情画意 1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765"/>
        </a:accent4>
        <a:accent5>
          <a:srgbClr val="F3FAFF"/>
        </a:accent5>
        <a:accent6>
          <a:srgbClr val="2D5CE7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2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0A2"/>
        </a:accent4>
        <a:accent5>
          <a:srgbClr val="F2FAFF"/>
        </a:accent5>
        <a:accent6>
          <a:srgbClr val="E186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3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AF3EC"/>
        </a:accent3>
        <a:accent4>
          <a:srgbClr val="4E4E76"/>
        </a:accent4>
        <a:accent5>
          <a:srgbClr val="FFFFEB"/>
        </a:accent5>
        <a:accent6>
          <a:srgbClr val="2D8AE7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4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656"/>
        </a:accent4>
        <a:accent5>
          <a:srgbClr val="FFFFE2"/>
        </a:accent5>
        <a:accent6>
          <a:srgbClr val="E75C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5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E"/>
        </a:accent4>
        <a:accent5>
          <a:srgbClr val="E7F0EA"/>
        </a:accent5>
        <a:accent6>
          <a:srgbClr val="2D5CE7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6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682"/>
        </a:accent4>
        <a:accent5>
          <a:srgbClr val="EFEFEF"/>
        </a:accent5>
        <a:accent6>
          <a:srgbClr val="2D8AE7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7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F0F0FF"/>
        </a:accent3>
        <a:accent4>
          <a:srgbClr val="AE2A00"/>
        </a:accent4>
        <a:accent5>
          <a:srgbClr val="F0EFF4"/>
        </a:accent5>
        <a:accent6>
          <a:srgbClr val="005CB9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8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F"/>
        </a:accent3>
        <a:accent4>
          <a:srgbClr val="000082"/>
        </a:accent4>
        <a:accent5>
          <a:srgbClr val="F3F3F3"/>
        </a:accent5>
        <a:accent6>
          <a:srgbClr val="A163A3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149</Words>
  <Application>WPS 演示</Application>
  <PresentationFormat>全屏显示(4:3)</PresentationFormat>
  <Paragraphs>19</Paragraphs>
  <Slides>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8</vt:i4>
      </vt:variant>
      <vt:variant>
        <vt:lpstr>幻灯片标题</vt:lpstr>
      </vt:variant>
      <vt:variant>
        <vt:i4>5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诗情画意</vt:lpstr>
      <vt:lpstr>Visio.Drawing.11</vt:lpstr>
      <vt:lpstr>Visio.Drawing.11</vt:lpstr>
      <vt:lpstr>Visio.Drawing.11</vt:lpstr>
      <vt:lpstr>Visio.Drawing.11</vt:lpstr>
      <vt:lpstr>Equation.KSEE3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hp</dc:creator>
  <cp:lastModifiedBy>追</cp:lastModifiedBy>
  <cp:revision>46</cp:revision>
  <dcterms:created xsi:type="dcterms:W3CDTF">2019-03-10T06:56:00Z</dcterms:created>
  <dcterms:modified xsi:type="dcterms:W3CDTF">2019-05-12T08:26:44Z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2052-11.3.0.8586</vt:lpwstr>
  </property>
</Properties>
</file>