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73" r:id="rId5"/>
    <p:sldId id="274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82"/>
      </p:cViewPr>
      <p:guideLst>
        <p:guide orient="horz" pos="213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e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>
              <a:defRPr sz="5000" baseline="0"/>
            </a:lvl1pPr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e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2.e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2.emf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0" y="1130935"/>
            <a:ext cx="7543800" cy="801370"/>
          </a:xfrm>
        </p:spPr>
        <p:txBody>
          <a:bodyPr>
            <a:noAutofit/>
          </a:bodyPr>
          <a:lstStyle/>
          <a:p>
            <a:pPr algn="ctr"/>
            <a:r>
              <a:rPr lang="zh-CN" altLang="en-US" dirty="0" smtClean="0">
                <a:solidFill>
                  <a:srgbClr val="0070C0"/>
                </a:solidFill>
              </a:rPr>
              <a:t>晶体管共射极放大电路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61895" y="3396615"/>
            <a:ext cx="4799965" cy="119951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指导教师：封维忠 刘晓明</a:t>
            </a:r>
            <a:endParaRPr lang="zh-CN" altLang="en-US" dirty="0" smtClean="0"/>
          </a:p>
          <a:p>
            <a:r>
              <a:rPr lang="zh-CN" altLang="en-US" dirty="0" smtClean="0"/>
              <a:t>信息院电子工程系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对象 6"/>
          <p:cNvGraphicFramePr/>
          <p:nvPr/>
        </p:nvGraphicFramePr>
        <p:xfrm>
          <a:off x="1990725" y="1218565"/>
          <a:ext cx="5268595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3657600" imgH="2806700" progId="Visio.Drawing.11">
                  <p:embed/>
                </p:oleObj>
              </mc:Choice>
              <mc:Fallback>
                <p:oleObj name="" r:id="rId1" imgW="3657600" imgH="2806700" progId="Visio.Drawing.11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0725" y="1218565"/>
                        <a:ext cx="5268595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990725" y="518160"/>
            <a:ext cx="49091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 smtClean="0">
                <a:solidFill>
                  <a:srgbClr val="FF0000"/>
                </a:solidFill>
                <a:sym typeface="+mn-ea"/>
              </a:rPr>
              <a:t>实验前看懂整个电路图</a:t>
            </a:r>
            <a:endParaRPr lang="zh-CN" altLang="en-US" sz="3600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73760"/>
            <a:ext cx="8229600" cy="491871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、先看直流通路（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放大电路一定是建立在直流上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99440"/>
          </a:xfrm>
        </p:spPr>
        <p:txBody>
          <a:bodyPr/>
          <a:lstStyle/>
          <a:p>
            <a:r>
              <a:rPr lang="zh-CN" altLang="en-US" sz="3200" dirty="0" smtClean="0"/>
              <a:t>实验原理及过程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446301" y="1549777"/>
            <a:ext cx="55340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）这是一个基极分压式射极偏置电路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495040" y="2045335"/>
            <a:ext cx="51930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）原理分析：</a:t>
            </a:r>
            <a:endParaRPr lang="en-US" altLang="zh-CN" sz="2400" dirty="0" smtClean="0"/>
          </a:p>
          <a:p>
            <a:r>
              <a:rPr lang="zh-CN" altLang="en-US" sz="2400" dirty="0" smtClean="0"/>
              <a:t>三极管要工作在放大状态，一定是发射结正偏，极电结反偏。</a:t>
            </a:r>
            <a:endParaRPr lang="en-US" altLang="zh-CN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486785" y="3289300"/>
            <a:ext cx="54775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 smtClean="0"/>
              <a:t>回到电路，</a:t>
            </a:r>
            <a:r>
              <a:rPr lang="en-US" altLang="zh-CN" sz="2400" dirty="0" smtClean="0"/>
              <a:t>be</a:t>
            </a:r>
            <a:r>
              <a:rPr lang="zh-CN" altLang="en-US" sz="2400" dirty="0" smtClean="0"/>
              <a:t>间的正偏电压肯定由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点电压提供。因为流过基极的电流很小，所以</a:t>
            </a:r>
            <a:r>
              <a:rPr lang="en-US" altLang="zh-CN" sz="2400" dirty="0" smtClean="0"/>
              <a:t>Bb</a:t>
            </a:r>
            <a:r>
              <a:rPr lang="zh-CN" altLang="en-US" sz="2400" dirty="0" smtClean="0"/>
              <a:t>之间近似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断路</a:t>
            </a:r>
            <a:r>
              <a:rPr lang="zh-CN" altLang="en-US" sz="2400" b="1" dirty="0" smtClean="0"/>
              <a:t>，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点的电位就是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b1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b2</a:t>
            </a:r>
            <a:r>
              <a:rPr lang="zh-CN" altLang="en-US" sz="2400" dirty="0" smtClean="0"/>
              <a:t>的分压，即</a:t>
            </a:r>
            <a:endParaRPr lang="en-US" altLang="zh-CN" sz="24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3613150" y="5878830"/>
            <a:ext cx="436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dirty="0" smtClean="0"/>
              <a:t>      </a:t>
            </a:r>
            <a:r>
              <a:rPr lang="zh-CN" altLang="en-US" sz="2400" dirty="0" smtClean="0"/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U</a:t>
            </a:r>
            <a:r>
              <a:rPr lang="en-US" altLang="zh-CN" sz="2400" baseline="-25000" dirty="0" smtClean="0">
                <a:solidFill>
                  <a:srgbClr val="FF0000"/>
                </a:solidFill>
              </a:rPr>
              <a:t>B</a:t>
            </a:r>
            <a:r>
              <a:rPr lang="zh-CN" altLang="en-US" sz="2400" dirty="0" smtClean="0">
                <a:solidFill>
                  <a:srgbClr val="FF0000"/>
                </a:solidFill>
              </a:rPr>
              <a:t>应该在</a:t>
            </a:r>
            <a:r>
              <a:rPr lang="en-US" altLang="zh-CN" sz="2400" dirty="0" smtClean="0">
                <a:solidFill>
                  <a:srgbClr val="FF0000"/>
                </a:solidFill>
              </a:rPr>
              <a:t>1.7-6V</a:t>
            </a:r>
            <a:r>
              <a:rPr lang="zh-CN" altLang="en-US" sz="2400" dirty="0" smtClean="0">
                <a:solidFill>
                  <a:srgbClr val="FF0000"/>
                </a:solidFill>
              </a:rPr>
              <a:t>之间变化</a:t>
            </a:r>
            <a:endParaRPr lang="en-US" altLang="zh-CN" sz="24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4134485" y="4871720"/>
          <a:ext cx="3766820" cy="935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" imgW="2436495" imgH="796290" progId="Equation.DSMT4">
                  <p:embed/>
                </p:oleObj>
              </mc:Choice>
              <mc:Fallback>
                <p:oleObj name="" r:id="rId1" imgW="2436495" imgH="79629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34485" y="4871720"/>
                        <a:ext cx="3766820" cy="935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309245" y="1753235"/>
          <a:ext cx="3018155" cy="3833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2362200" imgH="2819400" progId="Visio.Drawing.11">
                  <p:embed/>
                </p:oleObj>
              </mc:Choice>
              <mc:Fallback>
                <p:oleObj name="" r:id="rId3" imgW="2362200" imgH="28194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9245" y="1753235"/>
                        <a:ext cx="3018155" cy="3833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32840"/>
            <a:ext cx="8229600" cy="501840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、先看直流通路（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放大电路一定是建立在直流上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0220"/>
            <a:ext cx="8229600" cy="715010"/>
          </a:xfrm>
        </p:spPr>
        <p:txBody>
          <a:bodyPr/>
          <a:lstStyle/>
          <a:p>
            <a:r>
              <a:rPr lang="zh-CN" altLang="en-US" sz="3200" dirty="0" smtClean="0"/>
              <a:t>实验原理及过程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403121" y="2159377"/>
            <a:ext cx="5795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）可以通过调整</a:t>
            </a:r>
            <a:r>
              <a:rPr lang="en-US" altLang="zh-CN" sz="2400" dirty="0" err="1" smtClean="0"/>
              <a:t>R</a:t>
            </a:r>
            <a:r>
              <a:rPr lang="en-US" altLang="zh-CN" sz="2400" baseline="-25000" dirty="0" err="1" smtClean="0"/>
              <a:t>w</a:t>
            </a:r>
            <a:r>
              <a:rPr lang="zh-CN" altLang="en-US" sz="2400" dirty="0" smtClean="0"/>
              <a:t>来改变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点的电位。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467013" y="2699375"/>
            <a:ext cx="553402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）假如三极管工作在放大状态，那么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e</a:t>
            </a:r>
            <a:r>
              <a:rPr lang="zh-CN" altLang="en-US" sz="2400" dirty="0" smtClean="0"/>
              <a:t>点的电位肯定是</a:t>
            </a:r>
            <a:endParaRPr lang="en-US" altLang="zh-CN" sz="2400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en-US" altLang="zh-CN" sz="2400" dirty="0" smtClean="0">
                <a:solidFill>
                  <a:srgbClr val="FF0000"/>
                </a:solidFill>
              </a:rPr>
              <a:t>U</a:t>
            </a:r>
            <a:r>
              <a:rPr lang="en-US" altLang="zh-CN" sz="2400" baseline="-25000" dirty="0" err="1" smtClean="0">
                <a:solidFill>
                  <a:srgbClr val="FF0000"/>
                </a:solidFill>
              </a:rPr>
              <a:t>e</a:t>
            </a:r>
            <a:r>
              <a:rPr lang="en-US" altLang="zh-CN" sz="2400" dirty="0" smtClean="0">
                <a:solidFill>
                  <a:srgbClr val="FF0000"/>
                </a:solidFill>
              </a:rPr>
              <a:t>=U</a:t>
            </a:r>
            <a:r>
              <a:rPr lang="en-US" altLang="zh-CN" sz="2400" baseline="-25000" dirty="0" smtClean="0">
                <a:solidFill>
                  <a:srgbClr val="FF0000"/>
                </a:solidFill>
              </a:rPr>
              <a:t>B</a:t>
            </a:r>
            <a:r>
              <a:rPr lang="en-US" altLang="zh-CN" sz="2400" dirty="0" smtClean="0">
                <a:solidFill>
                  <a:srgbClr val="FF0000"/>
                </a:solidFill>
              </a:rPr>
              <a:t>-U</a:t>
            </a:r>
            <a:r>
              <a:rPr lang="en-US" altLang="zh-CN" sz="2400" baseline="-25000" dirty="0" err="1" smtClean="0">
                <a:solidFill>
                  <a:srgbClr val="FF0000"/>
                </a:solidFill>
                <a:uFillTx/>
              </a:rPr>
              <a:t>BE</a:t>
            </a:r>
            <a:r>
              <a:rPr lang="en-US" altLang="zh-CN" sz="2400" dirty="0" smtClean="0">
                <a:solidFill>
                  <a:srgbClr val="FF0000"/>
                </a:solidFill>
              </a:rPr>
              <a:t>=U</a:t>
            </a:r>
            <a:r>
              <a:rPr lang="en-US" altLang="zh-CN" sz="2400" baseline="-25000" dirty="0" smtClean="0">
                <a:solidFill>
                  <a:srgbClr val="FF0000"/>
                </a:solidFill>
              </a:rPr>
              <a:t>B</a:t>
            </a:r>
            <a:r>
              <a:rPr lang="en-US" altLang="zh-CN" sz="2400" dirty="0" smtClean="0">
                <a:solidFill>
                  <a:srgbClr val="FF0000"/>
                </a:solidFill>
              </a:rPr>
              <a:t>-0.7V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5665" y="4003675"/>
            <a:ext cx="50526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）流过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e</a:t>
            </a:r>
            <a:r>
              <a:rPr lang="zh-CN" altLang="en-US" sz="2400" dirty="0" smtClean="0"/>
              <a:t>的电流就是</a:t>
            </a:r>
            <a:r>
              <a:rPr lang="en-US" altLang="zh-CN" sz="2400" dirty="0" smtClean="0"/>
              <a:t>I</a:t>
            </a:r>
            <a:r>
              <a:rPr lang="en-US" altLang="zh-CN" sz="2400" baseline="-25000" dirty="0" smtClean="0"/>
              <a:t>E</a:t>
            </a:r>
            <a:r>
              <a:rPr lang="en-US" altLang="zh-CN" sz="2400" dirty="0" smtClean="0"/>
              <a:t>=U</a:t>
            </a:r>
            <a:r>
              <a:rPr lang="en-US" altLang="zh-CN" sz="2400" baseline="-25000" dirty="0" smtClean="0">
                <a:solidFill>
                  <a:schemeClr val="tx1"/>
                </a:solidFill>
                <a:uFillTx/>
              </a:rPr>
              <a:t>E</a:t>
            </a:r>
            <a:r>
              <a:rPr lang="en-US" altLang="zh-CN" sz="2400" dirty="0" smtClean="0"/>
              <a:t>/R</a:t>
            </a:r>
            <a:r>
              <a:rPr lang="en-US" altLang="zh-CN" sz="2400" baseline="-250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/>
              <a:t>I</a:t>
            </a:r>
            <a:r>
              <a:rPr lang="en-US" altLang="zh-CN" sz="2400" baseline="-25000" dirty="0" smtClean="0"/>
              <a:t>E  </a:t>
            </a:r>
            <a:r>
              <a:rPr lang="zh-CN" altLang="en-US" sz="2400" dirty="0" smtClean="0"/>
              <a:t>的值应该在</a:t>
            </a:r>
            <a:r>
              <a:rPr lang="en-US" altLang="zh-CN" sz="2400" dirty="0" smtClean="0"/>
              <a:t>1~5.3mA</a:t>
            </a:r>
            <a:r>
              <a:rPr lang="zh-CN" altLang="en-US" sz="2400" dirty="0" smtClean="0"/>
              <a:t>之间</a:t>
            </a:r>
            <a:endParaRPr lang="en-US" altLang="zh-CN" sz="24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3424173" y="5226417"/>
            <a:ext cx="51644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</a:t>
            </a:r>
            <a:r>
              <a:rPr lang="en-US" altLang="zh-CN" sz="2400" dirty="0" smtClean="0"/>
              <a:t>I</a:t>
            </a:r>
            <a:r>
              <a:rPr lang="en-US" altLang="zh-CN" sz="2400" baseline="-25000" dirty="0" smtClean="0"/>
              <a:t>C</a:t>
            </a:r>
            <a:r>
              <a:rPr lang="zh-CN" altLang="en-US" sz="2400" dirty="0" smtClean="0"/>
              <a:t>≈</a:t>
            </a:r>
            <a:r>
              <a:rPr lang="en-US" altLang="zh-CN" sz="2400" dirty="0" smtClean="0"/>
              <a:t>I</a:t>
            </a:r>
            <a:r>
              <a:rPr lang="en-US" altLang="zh-CN" sz="2400" baseline="-25000" dirty="0" smtClean="0"/>
              <a:t>E</a:t>
            </a:r>
            <a:r>
              <a:rPr lang="zh-CN" altLang="en-US" sz="2400" dirty="0" smtClean="0"/>
              <a:t>，集电极电位</a:t>
            </a:r>
            <a:r>
              <a:rPr lang="en-US" altLang="zh-CN" sz="2400" dirty="0" smtClean="0"/>
              <a:t>U</a:t>
            </a:r>
            <a:r>
              <a:rPr lang="en-US" altLang="zh-CN" sz="2400" baseline="-25000" dirty="0" err="1" smtClean="0"/>
              <a:t>c</a:t>
            </a:r>
            <a:r>
              <a:rPr lang="en-US" altLang="zh-CN" sz="2400" dirty="0" smtClean="0"/>
              <a:t>=V</a:t>
            </a:r>
            <a:r>
              <a:rPr lang="en-US" altLang="zh-CN" sz="2400" baseline="-25000" dirty="0" smtClean="0"/>
              <a:t>CC</a:t>
            </a:r>
            <a:r>
              <a:rPr lang="en-US" altLang="zh-CN" sz="2400" dirty="0" smtClean="0"/>
              <a:t>- I</a:t>
            </a:r>
            <a:r>
              <a:rPr lang="en-US" altLang="zh-CN" sz="2400" baseline="-25000" dirty="0" smtClean="0"/>
              <a:t>C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C</a:t>
            </a:r>
            <a:endParaRPr lang="en-US" altLang="zh-CN" sz="2400" baseline="-25000" dirty="0" smtClean="0"/>
          </a:p>
          <a:p>
            <a:r>
              <a:rPr lang="en-US" altLang="zh-CN" sz="2400" baseline="-25000" dirty="0"/>
              <a:t> </a:t>
            </a:r>
            <a:r>
              <a:rPr lang="en-US" altLang="zh-CN" sz="2400" baseline="-25000" dirty="0" smtClean="0"/>
              <a:t>           </a:t>
            </a:r>
            <a:r>
              <a:rPr lang="zh-CN" altLang="en-US" sz="2400" dirty="0" smtClean="0"/>
              <a:t>约在</a:t>
            </a:r>
            <a:r>
              <a:rPr lang="en-US" altLang="zh-CN" sz="2400" dirty="0" smtClean="0"/>
              <a:t>0-11V</a:t>
            </a:r>
            <a:r>
              <a:rPr lang="zh-CN" altLang="en-US" sz="2400" dirty="0" smtClean="0"/>
              <a:t>之间</a:t>
            </a:r>
            <a:endParaRPr lang="zh-CN" altLang="en-US" sz="2400" dirty="0"/>
          </a:p>
        </p:txBody>
      </p:sp>
      <p:graphicFrame>
        <p:nvGraphicFramePr>
          <p:cNvPr id="5" name="对象 4"/>
          <p:cNvGraphicFramePr/>
          <p:nvPr/>
        </p:nvGraphicFramePr>
        <p:xfrm>
          <a:off x="361315" y="2258060"/>
          <a:ext cx="2804160" cy="3260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2362200" imgH="2819400" progId="Visio.Drawing.11">
                  <p:embed/>
                </p:oleObj>
              </mc:Choice>
              <mc:Fallback>
                <p:oleObj name="" r:id="rId1" imgW="2362200" imgH="28194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1315" y="2258060"/>
                        <a:ext cx="2804160" cy="3260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36625"/>
            <a:ext cx="8229600" cy="5071110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、在实验箱搭建直流通路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72770"/>
          </a:xfrm>
        </p:spPr>
        <p:txBody>
          <a:bodyPr/>
          <a:lstStyle/>
          <a:p>
            <a:r>
              <a:rPr lang="zh-CN" altLang="en-US" sz="3200" dirty="0" smtClean="0"/>
              <a:t>实验原理及过程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423181" y="2855719"/>
            <a:ext cx="26388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）实验箱电路布局尽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量同原理图一致，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便于后续的查错。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397632" y="3937074"/>
            <a:ext cx="26388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）电阻要插到底，不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要悬在面板上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69685" y="5315585"/>
            <a:ext cx="24872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（</a:t>
            </a:r>
            <a:r>
              <a:rPr lang="en-US" altLang="zh-CN" dirty="0" smtClean="0"/>
              <a:t>6)</a:t>
            </a:r>
            <a:r>
              <a:rPr lang="zh-CN" altLang="en-US" dirty="0" smtClean="0">
                <a:solidFill>
                  <a:srgbClr val="FF0000"/>
                </a:solidFill>
              </a:rPr>
              <a:t>严禁把直流和交流       通路一起搭建完后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algn="r"/>
            <a:r>
              <a:rPr lang="zh-CN" altLang="en-US" dirty="0" smtClean="0">
                <a:solidFill>
                  <a:srgbClr val="FF0000"/>
                </a:solidFill>
              </a:rPr>
              <a:t>再实验！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16420" y="697503"/>
            <a:ext cx="1021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要求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23181" y="2127359"/>
            <a:ext cx="1946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）接线用短线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427249" y="1273314"/>
            <a:ext cx="2408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）先检查三极管是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否正常</a:t>
            </a:r>
            <a:r>
              <a:rPr lang="en-US" altLang="zh-CN" dirty="0" smtClean="0"/>
              <a:t>3DG</a:t>
            </a:r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423181" y="4798923"/>
            <a:ext cx="263886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）用实验箱的“地”</a:t>
            </a:r>
            <a:endParaRPr lang="en-US" altLang="zh-CN" dirty="0" smtClean="0"/>
          </a:p>
        </p:txBody>
      </p:sp>
      <p:grpSp>
        <p:nvGrpSpPr>
          <p:cNvPr id="6" name="组合 5"/>
          <p:cNvGrpSpPr/>
          <p:nvPr/>
        </p:nvGrpSpPr>
        <p:grpSpPr>
          <a:xfrm>
            <a:off x="52705" y="1640205"/>
            <a:ext cx="6390640" cy="4912995"/>
            <a:chOff x="83" y="2583"/>
            <a:chExt cx="10064" cy="7737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" y="2583"/>
              <a:ext cx="10065" cy="7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8788" y="9738"/>
              <a:ext cx="783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b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endPara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04" y="6785"/>
              <a:ext cx="808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b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b2</a:t>
              </a:r>
              <a:endPara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004" y="6090"/>
              <a:ext cx="808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b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b1</a:t>
              </a:r>
              <a:endPara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76" y="5013"/>
              <a:ext cx="662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481" y="7445"/>
              <a:ext cx="662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b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3" y="8008"/>
              <a:ext cx="902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CN" b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CC</a:t>
              </a:r>
              <a:endParaRPr lang="zh-CN" altLang="en-US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0" grpId="0"/>
      <p:bldP spid="4" grpId="0"/>
      <p:bldP spid="11" grpId="0"/>
      <p:bldP spid="15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46455"/>
            <a:ext cx="8229600" cy="5161280"/>
          </a:xfrm>
        </p:spPr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、设置静态工作点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71500"/>
          </a:xfrm>
        </p:spPr>
        <p:txBody>
          <a:bodyPr/>
          <a:lstStyle/>
          <a:p>
            <a:r>
              <a:rPr lang="zh-CN" altLang="en-US" sz="3200" dirty="0" smtClean="0"/>
              <a:t>实验原理及过程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132580" y="2567940"/>
            <a:ext cx="50190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）按实验指导书</a:t>
            </a:r>
            <a:r>
              <a:rPr lang="en-US" altLang="zh-CN" sz="2000" dirty="0" smtClean="0"/>
              <a:t>13</a:t>
            </a:r>
            <a:r>
              <a:rPr lang="zh-CN" altLang="en-US" sz="2000" dirty="0" smtClean="0"/>
              <a:t>页的要求测量并计</a:t>
            </a:r>
            <a:endParaRPr lang="en-US" altLang="zh-CN" sz="2000" dirty="0" smtClean="0"/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       </a:t>
            </a:r>
            <a:r>
              <a:rPr lang="zh-CN" altLang="en-US" sz="2000" dirty="0" smtClean="0"/>
              <a:t>算各静态点的值，填入表</a:t>
            </a:r>
            <a:r>
              <a:rPr lang="en-US" altLang="zh-CN" sz="2000" dirty="0" smtClean="0"/>
              <a:t>2-1</a:t>
            </a:r>
            <a:endParaRPr lang="zh-CN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716016" y="98452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要求：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132580" y="1416685"/>
            <a:ext cx="4805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）调整</a:t>
            </a:r>
            <a:r>
              <a:rPr lang="en-US" altLang="zh-CN" sz="2000" dirty="0" err="1" smtClean="0"/>
              <a:t>R</a:t>
            </a:r>
            <a:r>
              <a:rPr lang="en-US" altLang="zh-CN" sz="2000" baseline="-25000" dirty="0" err="1" smtClean="0"/>
              <a:t>w</a:t>
            </a:r>
            <a:r>
              <a:rPr lang="zh-CN" altLang="en-US" sz="2000" dirty="0" smtClean="0"/>
              <a:t>，使三极管</a:t>
            </a:r>
            <a:r>
              <a:rPr lang="en-US" altLang="zh-CN" sz="2000" dirty="0" smtClean="0"/>
              <a:t>e</a:t>
            </a:r>
            <a:r>
              <a:rPr lang="zh-CN" altLang="en-US" sz="2000" dirty="0" smtClean="0"/>
              <a:t>点电位稳定在</a:t>
            </a:r>
            <a:endParaRPr lang="en-US" altLang="zh-CN" sz="2000" dirty="0" smtClean="0"/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        U</a:t>
            </a:r>
            <a:r>
              <a:rPr lang="en-US" altLang="zh-CN" sz="2000" baseline="-25000" dirty="0" smtClean="0">
                <a:solidFill>
                  <a:schemeClr val="tx1"/>
                </a:solidFill>
                <a:uFillTx/>
              </a:rPr>
              <a:t>E</a:t>
            </a:r>
            <a:r>
              <a:rPr lang="en-US" altLang="zh-CN" sz="2000" dirty="0" smtClean="0"/>
              <a:t>=2V</a:t>
            </a:r>
            <a:r>
              <a:rPr lang="zh-CN" altLang="en-US" sz="2000" dirty="0" smtClean="0"/>
              <a:t>，</a:t>
            </a:r>
            <a:r>
              <a:rPr lang="zh-CN" altLang="en-US" sz="2000" dirty="0" smtClean="0">
                <a:solidFill>
                  <a:srgbClr val="FF0000"/>
                </a:solidFill>
              </a:rPr>
              <a:t>此时</a:t>
            </a:r>
            <a:r>
              <a:rPr lang="en-US" altLang="zh-CN" sz="2000" dirty="0" smtClean="0">
                <a:solidFill>
                  <a:srgbClr val="FF0000"/>
                </a:solidFill>
              </a:rPr>
              <a:t>U</a:t>
            </a:r>
            <a:r>
              <a:rPr lang="en-US" altLang="zh-CN" sz="2000" baseline="-25000" dirty="0" err="1" smtClean="0">
                <a:solidFill>
                  <a:srgbClr val="FF0000"/>
                </a:solidFill>
              </a:rPr>
              <a:t>c</a:t>
            </a:r>
            <a:r>
              <a:rPr lang="zh-CN" altLang="en-US" sz="2000" dirty="0" smtClean="0">
                <a:solidFill>
                  <a:srgbClr val="FF0000"/>
                </a:solidFill>
              </a:rPr>
              <a:t>约</a:t>
            </a:r>
            <a:r>
              <a:rPr lang="en-US" altLang="zh-CN" sz="2000" dirty="0" smtClean="0">
                <a:solidFill>
                  <a:srgbClr val="FF0000"/>
                </a:solidFill>
              </a:rPr>
              <a:t>7V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20210" y="3863340"/>
            <a:ext cx="48126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</a:t>
            </a:r>
            <a:r>
              <a:rPr lang="zh-CN" altLang="en-US" sz="2000" dirty="0" smtClean="0">
                <a:solidFill>
                  <a:srgbClr val="FF0000"/>
                </a:solidFill>
              </a:rPr>
              <a:t>思考：如果有错误，你应该怎么做？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91965" y="4872355"/>
            <a:ext cx="49231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）</a:t>
            </a:r>
            <a:r>
              <a:rPr lang="zh-CN" altLang="en-US" sz="2000" dirty="0" smtClean="0">
                <a:solidFill>
                  <a:srgbClr val="FF0000"/>
                </a:solidFill>
              </a:rPr>
              <a:t>方法：</a:t>
            </a:r>
            <a:r>
              <a:rPr lang="zh-CN" altLang="en-US" sz="2000" dirty="0" smtClean="0"/>
              <a:t>看着原理图用电压表测各点</a:t>
            </a:r>
            <a:endParaRPr lang="en-US" altLang="zh-CN" sz="2000" dirty="0" smtClean="0"/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       </a:t>
            </a:r>
            <a:r>
              <a:rPr lang="zh-CN" altLang="en-US" sz="2000" dirty="0" smtClean="0"/>
              <a:t>的电位，看是否和理论值相近，如</a:t>
            </a:r>
            <a:endParaRPr lang="en-US" altLang="zh-CN" sz="2000" dirty="0" smtClean="0"/>
          </a:p>
          <a:p>
            <a:r>
              <a:rPr lang="zh-CN" altLang="en-US" sz="2000" dirty="0" smtClean="0"/>
              <a:t>        果不一样，那就是出问题的点！</a:t>
            </a:r>
            <a:endParaRPr lang="zh-CN" altLang="en-US" sz="2000" dirty="0"/>
          </a:p>
        </p:txBody>
      </p:sp>
      <p:graphicFrame>
        <p:nvGraphicFramePr>
          <p:cNvPr id="7" name="对象 6"/>
          <p:cNvGraphicFramePr/>
          <p:nvPr/>
        </p:nvGraphicFramePr>
        <p:xfrm>
          <a:off x="745808" y="1426845"/>
          <a:ext cx="3321685" cy="414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2362200" imgH="2819400" progId="Visio.Drawing.11">
                  <p:embed/>
                </p:oleObj>
              </mc:Choice>
              <mc:Fallback>
                <p:oleObj name="" r:id="rId1" imgW="2362200" imgH="28194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45808" y="1426845"/>
                        <a:ext cx="3321685" cy="414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01370"/>
            <a:ext cx="8229600" cy="5206365"/>
          </a:xfrm>
        </p:spPr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、搭建交流通路（静态工作点调好之后）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9690"/>
            <a:ext cx="8229600" cy="624840"/>
          </a:xfrm>
        </p:spPr>
        <p:txBody>
          <a:bodyPr/>
          <a:lstStyle/>
          <a:p>
            <a:r>
              <a:rPr lang="zh-CN" altLang="en-US" sz="3200" dirty="0" smtClean="0"/>
              <a:t>实验原理及过程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942429" y="1632312"/>
            <a:ext cx="2523448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注意：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）电容有正负极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）信号源接法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）不要忘了</a:t>
            </a:r>
            <a:r>
              <a:rPr lang="en-US" altLang="zh-CN" dirty="0" smtClean="0"/>
              <a:t>R</a:t>
            </a:r>
            <a:r>
              <a:rPr lang="en-US" altLang="zh-CN" baseline="-25000" dirty="0" smtClean="0"/>
              <a:t>e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旁路电容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）示波器</a:t>
            </a:r>
            <a:r>
              <a:rPr lang="zh-CN" altLang="en-US" dirty="0" smtClean="0">
                <a:solidFill>
                  <a:srgbClr val="FF0000"/>
                </a:solidFill>
              </a:rPr>
              <a:t>通道</a:t>
            </a:r>
            <a:r>
              <a:rPr lang="en-US" altLang="zh-CN" dirty="0" smtClean="0">
                <a:solidFill>
                  <a:srgbClr val="FF0000"/>
                </a:solidFill>
              </a:rPr>
              <a:t>A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/>
              <a:t>        的红头接在</a:t>
            </a:r>
            <a:r>
              <a:rPr lang="en-US" altLang="zh-CN" dirty="0" smtClean="0"/>
              <a:t>B</a:t>
            </a:r>
            <a:r>
              <a:rPr lang="zh-CN" altLang="en-US" dirty="0" smtClean="0"/>
              <a:t>点；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>
                <a:solidFill>
                  <a:srgbClr val="FF0000"/>
                </a:solidFill>
              </a:rPr>
              <a:t>通道</a:t>
            </a:r>
            <a:r>
              <a:rPr lang="en-US" altLang="zh-CN" dirty="0" smtClean="0">
                <a:solidFill>
                  <a:srgbClr val="FF0000"/>
                </a:solidFill>
              </a:rPr>
              <a:t>B</a:t>
            </a:r>
            <a:r>
              <a:rPr lang="zh-CN" altLang="en-US" dirty="0" smtClean="0"/>
              <a:t>的红头</a:t>
            </a:r>
            <a:r>
              <a:rPr lang="en-US" altLang="zh-CN" dirty="0" smtClean="0"/>
              <a:t>C</a:t>
            </a:r>
            <a:r>
              <a:rPr lang="zh-CN" altLang="en-US" dirty="0" smtClean="0"/>
              <a:t>点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）所有黑头都要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接地，</a:t>
            </a:r>
            <a:r>
              <a:rPr lang="en-US" altLang="zh-CN" dirty="0" smtClean="0"/>
              <a:t>12V</a:t>
            </a:r>
            <a:r>
              <a:rPr lang="zh-CN" altLang="en-US" dirty="0" smtClean="0"/>
              <a:t>电源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的地</a:t>
            </a:r>
            <a:endParaRPr lang="en-US" altLang="zh-CN" dirty="0" smtClean="0"/>
          </a:p>
        </p:txBody>
      </p:sp>
      <p:graphicFrame>
        <p:nvGraphicFramePr>
          <p:cNvPr id="7" name="对象 6"/>
          <p:cNvGraphicFramePr/>
          <p:nvPr/>
        </p:nvGraphicFramePr>
        <p:xfrm>
          <a:off x="819785" y="1369695"/>
          <a:ext cx="4796155" cy="366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3657600" imgH="2806700" progId="Visio.Drawing.11">
                  <p:embed/>
                </p:oleObj>
              </mc:Choice>
              <mc:Fallback>
                <p:oleObj name="" r:id="rId1" imgW="3657600" imgH="2806700" progId="Visio.Drawing.11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9785" y="1369695"/>
                        <a:ext cx="4796155" cy="3660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31445"/>
            <a:ext cx="3394075" cy="560070"/>
          </a:xfrm>
        </p:spPr>
        <p:txBody>
          <a:bodyPr/>
          <a:lstStyle/>
          <a:p>
            <a:r>
              <a:rPr lang="zh-CN" altLang="en-US" sz="3200" dirty="0" smtClean="0"/>
              <a:t>实验原理及过程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588224" y="2134597"/>
            <a:ext cx="2492990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注意：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）按实验指导书</a:t>
            </a:r>
            <a:endParaRPr lang="en-US" altLang="zh-CN" dirty="0" smtClean="0"/>
          </a:p>
          <a:p>
            <a:r>
              <a:rPr lang="zh-CN" altLang="en-US" dirty="0" smtClean="0"/>
              <a:t>要求进行实验内容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endParaRPr lang="en-US" altLang="zh-CN" dirty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5</a:t>
            </a:r>
            <a:r>
              <a:rPr lang="zh-CN" altLang="en-US" dirty="0" smtClean="0"/>
              <a:t>的内容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）碰到负载开路</a:t>
            </a:r>
            <a:endParaRPr lang="en-US" altLang="zh-CN" dirty="0" smtClean="0"/>
          </a:p>
          <a:p>
            <a:r>
              <a:rPr lang="zh-CN" altLang="en-US" dirty="0" smtClean="0"/>
              <a:t>的地方，拔导线，不要</a:t>
            </a:r>
            <a:endParaRPr lang="en-US" altLang="zh-CN" dirty="0" smtClean="0"/>
          </a:p>
          <a:p>
            <a:r>
              <a:rPr lang="zh-CN" altLang="en-US" dirty="0" smtClean="0"/>
              <a:t>拔负载。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）需要信号源短路</a:t>
            </a:r>
            <a:endParaRPr lang="en-US" altLang="zh-CN" dirty="0" smtClean="0"/>
          </a:p>
          <a:p>
            <a:r>
              <a:rPr lang="zh-CN" altLang="en-US" dirty="0" smtClean="0"/>
              <a:t>的地方一定要取下信号</a:t>
            </a:r>
            <a:endParaRPr lang="en-US" altLang="zh-CN" dirty="0" smtClean="0"/>
          </a:p>
          <a:p>
            <a:r>
              <a:rPr lang="zh-CN" altLang="en-US" dirty="0" smtClean="0"/>
              <a:t>源。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</a:rPr>
              <a:t>）严禁将信号源或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实验</a:t>
            </a:r>
            <a:r>
              <a:rPr lang="zh-CN" altLang="en-US" b="1" dirty="0" smtClean="0">
                <a:solidFill>
                  <a:srgbClr val="FF0000"/>
                </a:solidFill>
              </a:rPr>
              <a:t>箱电源直接短路。</a:t>
            </a:r>
            <a:endParaRPr lang="en-US" altLang="zh-CN" b="1" dirty="0" smtClean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" y="1275715"/>
            <a:ext cx="6201410" cy="554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8835"/>
            <a:ext cx="2709014" cy="1870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353022" y="188640"/>
            <a:ext cx="1584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电容有正负极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把管脚折一下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99592" y="4797152"/>
            <a:ext cx="1008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输入端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60032" y="4620761"/>
            <a:ext cx="1008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输出端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8607" y="5877272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旁路电容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3851920" y="5301208"/>
            <a:ext cx="118756" cy="576064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151620" y="5877272"/>
            <a:ext cx="900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通道</a:t>
            </a:r>
            <a:r>
              <a:rPr lang="en-US" altLang="zh-CN" b="1" dirty="0" smtClean="0">
                <a:solidFill>
                  <a:srgbClr val="FF0000"/>
                </a:solidFill>
              </a:rPr>
              <a:t>A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1522404" y="5517232"/>
            <a:ext cx="79266" cy="36004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854352" y="5697252"/>
            <a:ext cx="900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通道</a:t>
            </a:r>
            <a:r>
              <a:rPr lang="en-US" altLang="zh-CN" b="1" dirty="0" smtClean="0">
                <a:solidFill>
                  <a:srgbClr val="FF0000"/>
                </a:solidFill>
              </a:rPr>
              <a:t>B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5264769" y="5301208"/>
            <a:ext cx="171327" cy="368424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9776" y="4172831"/>
            <a:ext cx="1405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信号源红头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467544" y="4542163"/>
            <a:ext cx="504056" cy="831053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96545" y="733425"/>
            <a:ext cx="46431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dirty="0" smtClean="0">
                <a:sym typeface="+mn-ea"/>
              </a:rPr>
              <a:t>4</a:t>
            </a:r>
            <a:r>
              <a:rPr lang="zh-CN" altLang="en-US" sz="2400" dirty="0" smtClean="0">
                <a:sym typeface="+mn-ea"/>
              </a:rPr>
              <a:t>、搭建交流通路（实验箱接线）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6465"/>
            <a:ext cx="8229600" cy="5411470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5</a:t>
            </a:r>
            <a:r>
              <a:rPr lang="zh-CN" altLang="en-US" sz="2400" dirty="0" smtClean="0">
                <a:solidFill>
                  <a:srgbClr val="FF0000"/>
                </a:solidFill>
              </a:rPr>
              <a:t>、输入电阻和输出电阻的测量</a:t>
            </a:r>
            <a:endParaRPr lang="zh-CN" alt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2465" y="274955"/>
            <a:ext cx="3301365" cy="651510"/>
          </a:xfrm>
        </p:spPr>
        <p:txBody>
          <a:bodyPr/>
          <a:lstStyle/>
          <a:p>
            <a:r>
              <a:rPr lang="zh-CN" altLang="en-US" sz="3200" dirty="0" smtClean="0"/>
              <a:t>实验原理及过程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773" y="4870678"/>
            <a:ext cx="44999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从</a:t>
            </a:r>
            <a:r>
              <a:rPr lang="en-US" altLang="zh-CN" dirty="0" smtClean="0"/>
              <a:t>B</a:t>
            </a:r>
            <a:r>
              <a:rPr lang="zh-CN" altLang="en-US" dirty="0" smtClean="0"/>
              <a:t>点向右看，等效成一个输入电阻；</a:t>
            </a:r>
            <a:endParaRPr lang="en-US" altLang="zh-CN" dirty="0" smtClean="0"/>
          </a:p>
          <a:p>
            <a:r>
              <a:rPr lang="zh-CN" altLang="en-US" dirty="0" smtClean="0"/>
              <a:t>从</a:t>
            </a:r>
            <a:r>
              <a:rPr lang="en-US" altLang="zh-CN" dirty="0" smtClean="0"/>
              <a:t>C</a:t>
            </a:r>
            <a:r>
              <a:rPr lang="zh-CN" altLang="en-US" dirty="0" smtClean="0"/>
              <a:t>点向左看，等效成一个带内阻的电压源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91068" y="3493234"/>
            <a:ext cx="19894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测出</a:t>
            </a:r>
            <a:r>
              <a:rPr lang="en-US" altLang="zh-CN" dirty="0" smtClean="0"/>
              <a:t>U</a:t>
            </a:r>
            <a:r>
              <a:rPr lang="en-US" altLang="zh-CN" baseline="-25000" dirty="0" err="1" smtClean="0"/>
              <a:t>s</a:t>
            </a:r>
            <a:r>
              <a:rPr lang="zh-CN" altLang="en-US" dirty="0" smtClean="0"/>
              <a:t>和</a:t>
            </a:r>
            <a:r>
              <a:rPr lang="en-US" altLang="zh-CN" dirty="0" smtClean="0"/>
              <a:t>U</a:t>
            </a:r>
            <a:r>
              <a:rPr lang="en-US" altLang="zh-CN" baseline="-25000" dirty="0" smtClean="0"/>
              <a:t>i</a:t>
            </a:r>
            <a:r>
              <a:rPr lang="zh-CN" altLang="en-US" dirty="0" smtClean="0"/>
              <a:t>，可得</a:t>
            </a:r>
            <a:endParaRPr lang="zh-CN" alt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006834" y="4901277"/>
            <a:ext cx="34131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测出空载时</a:t>
            </a:r>
            <a:r>
              <a:rPr lang="en-US" altLang="zh-CN" dirty="0" smtClean="0"/>
              <a:t>U</a:t>
            </a:r>
            <a:r>
              <a:rPr lang="en-US" altLang="zh-CN" baseline="-25000" dirty="0"/>
              <a:t>o</a:t>
            </a:r>
            <a:r>
              <a:rPr lang="zh-CN" altLang="en-US" dirty="0" smtClean="0"/>
              <a:t>和带载时</a:t>
            </a:r>
            <a:r>
              <a:rPr lang="en-US" altLang="zh-CN" dirty="0" smtClean="0"/>
              <a:t>U</a:t>
            </a:r>
            <a:r>
              <a:rPr lang="en-US" altLang="zh-CN" baseline="-25000" dirty="0" smtClean="0">
                <a:solidFill>
                  <a:schemeClr val="tx1"/>
                </a:solidFill>
                <a:uFillTx/>
              </a:rPr>
              <a:t>L</a:t>
            </a:r>
            <a:r>
              <a:rPr lang="zh-CN" altLang="en-US" dirty="0" smtClean="0"/>
              <a:t>，可得</a:t>
            </a:r>
            <a:endParaRPr lang="zh-CN" altLang="en-US" dirty="0"/>
          </a:p>
        </p:txBody>
      </p:sp>
      <p:graphicFrame>
        <p:nvGraphicFramePr>
          <p:cNvPr id="5" name="对象 4"/>
          <p:cNvGraphicFramePr/>
          <p:nvPr/>
        </p:nvGraphicFramePr>
        <p:xfrm>
          <a:off x="672465" y="1508125"/>
          <a:ext cx="3456305" cy="3155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3657600" imgH="2806700" progId="Visio.Drawing.11">
                  <p:embed/>
                </p:oleObj>
              </mc:Choice>
              <mc:Fallback>
                <p:oleObj name="" r:id="rId1" imgW="3657600" imgH="2806700" progId="Visio.Drawing.11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2465" y="1508125"/>
                        <a:ext cx="3456305" cy="3155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4930140" y="3942080"/>
          <a:ext cx="3249930" cy="802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3" imgW="3225165" imgH="801370" progId="Equation.DSMT4">
                  <p:embed/>
                </p:oleObj>
              </mc:Choice>
              <mc:Fallback>
                <p:oleObj name="" r:id="rId3" imgW="3225165" imgH="80137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0140" y="3942080"/>
                        <a:ext cx="3249930" cy="802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5349875" y="5426710"/>
          <a:ext cx="2579370" cy="791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2967355" imgH="915035" progId="Equation.DSMT4">
                  <p:embed/>
                </p:oleObj>
              </mc:Choice>
              <mc:Fallback>
                <p:oleObj name="" r:id="rId5" imgW="2967355" imgH="915035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49875" y="5426710"/>
                        <a:ext cx="2579370" cy="791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4532630" y="1417955"/>
          <a:ext cx="4020185" cy="1951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7" imgW="3848100" imgH="1917700" progId="Visio.Drawing.11">
                  <p:embed/>
                </p:oleObj>
              </mc:Choice>
              <mc:Fallback>
                <p:oleObj name="" r:id="rId7" imgW="3848100" imgH="1917700" progId="Visio.Drawing.11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32630" y="1417955"/>
                        <a:ext cx="4020185" cy="1951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1144</Words>
  <Application>WPS 演示</Application>
  <PresentationFormat>全屏显示(4:3)</PresentationFormat>
  <Paragraphs>154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9</vt:i4>
      </vt:variant>
    </vt:vector>
  </HeadingPairs>
  <TitlesOfParts>
    <vt:vector size="32" baseType="lpstr">
      <vt:lpstr>Arial</vt:lpstr>
      <vt:lpstr>宋体</vt:lpstr>
      <vt:lpstr>Wingdings</vt:lpstr>
      <vt:lpstr>Wingdings 3</vt:lpstr>
      <vt:lpstr>Verdana</vt:lpstr>
      <vt:lpstr>Wingdings 2</vt:lpstr>
      <vt:lpstr>Times New Roman</vt:lpstr>
      <vt:lpstr>Lucida Sans Unicode</vt:lpstr>
      <vt:lpstr>黑体</vt:lpstr>
      <vt:lpstr>微软雅黑</vt:lpstr>
      <vt:lpstr>Arial Unicode MS</vt:lpstr>
      <vt:lpstr>Calibri</vt:lpstr>
      <vt:lpstr>聚合</vt:lpstr>
      <vt:lpstr>Visio.Drawing.11</vt:lpstr>
      <vt:lpstr>Visio.Drawing.11</vt:lpstr>
      <vt:lpstr>Equation.DSMT4</vt:lpstr>
      <vt:lpstr>Visio.Drawing.11</vt:lpstr>
      <vt:lpstr>Visio.Drawing.11</vt:lpstr>
      <vt:lpstr>Visio.Drawing.11</vt:lpstr>
      <vt:lpstr>Visio.Drawing.11</vt:lpstr>
      <vt:lpstr>Visio.Drawing.11</vt:lpstr>
      <vt:lpstr>Equation.DSMT4</vt:lpstr>
      <vt:lpstr>Equation.DSMT4</vt:lpstr>
      <vt:lpstr>晶体管共射极放大电路</vt:lpstr>
      <vt:lpstr>PowerPoint 演示文稿</vt:lpstr>
      <vt:lpstr>实验原理及过程</vt:lpstr>
      <vt:lpstr>实验原理及过程</vt:lpstr>
      <vt:lpstr>实验原理及过程</vt:lpstr>
      <vt:lpstr>实验原理及过程</vt:lpstr>
      <vt:lpstr>实验原理及过程</vt:lpstr>
      <vt:lpstr>实验原理及过程</vt:lpstr>
      <vt:lpstr>实验原理及过程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晶体管共射极放大电路</dc:title>
  <dc:creator>hp</dc:creator>
  <cp:lastModifiedBy>追</cp:lastModifiedBy>
  <cp:revision>23</cp:revision>
  <dcterms:created xsi:type="dcterms:W3CDTF">2018-04-12T00:58:00Z</dcterms:created>
  <dcterms:modified xsi:type="dcterms:W3CDTF">2019-03-17T07:50:56Z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