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359" r:id="rId4"/>
    <p:sldId id="440" r:id="rId5"/>
    <p:sldId id="439" r:id="rId6"/>
    <p:sldId id="399" r:id="rId7"/>
    <p:sldId id="447" r:id="rId9"/>
    <p:sldId id="352" r:id="rId10"/>
    <p:sldId id="44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219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1259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5955" name="副标题 1259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259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259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259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2492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493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4932" name="日期占位符 12493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3" name="页脚占位符 1249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4" name="灯片编号占位符 1249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oleObject" Target="../embeddings/oleObject9.bin"/><Relationship Id="rId7" Type="http://schemas.openxmlformats.org/officeDocument/2006/relationships/oleObject" Target="../embeddings/oleObject8.bin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emf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03070" y="1823085"/>
            <a:ext cx="60655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差动放大电路</a:t>
            </a:r>
            <a:endParaRPr lang="zh-CN" altLang="en-US" sz="440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025" y="3465195"/>
            <a:ext cx="3550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信息学院电子工程系</a:t>
            </a:r>
            <a:endParaRPr lang="zh-CN" altLang="en-US" sz="2800">
              <a:solidFill>
                <a:schemeClr val="tx1"/>
              </a:solidFill>
              <a:uFillTx/>
            </a:endParaRPr>
          </a:p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      封维忠 刘晓明</a:t>
            </a:r>
            <a:endParaRPr lang="en-US" altLang="zh-CN" sz="280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1336040" y="1582420"/>
          <a:ext cx="5918835" cy="4142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660900" imgH="3162300" progId="Visio.Drawing.11">
                  <p:embed/>
                </p:oleObj>
              </mc:Choice>
              <mc:Fallback>
                <p:oleObj name="" r:id="rId1" imgW="4660900" imgH="31623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6040" y="1582420"/>
                        <a:ext cx="5918835" cy="4142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390900" y="733425"/>
            <a:ext cx="1808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基本电路</a:t>
            </a:r>
            <a:endParaRPr lang="zh-CN" altLang="en-US"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2113915" y="1038225"/>
            <a:ext cx="43954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lang="zh-CN" sz="1200" b="0"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表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5-1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测量静态工作点</a:t>
            </a:r>
            <a:endParaRPr lang="zh-CN" altLang="en-US" sz="2800" b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967105" y="1956435"/>
          <a:ext cx="7138670" cy="339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9670"/>
                <a:gridCol w="828675"/>
                <a:gridCol w="829310"/>
                <a:gridCol w="303530"/>
                <a:gridCol w="525780"/>
                <a:gridCol w="828675"/>
                <a:gridCol w="829310"/>
                <a:gridCol w="829310"/>
                <a:gridCol w="994410"/>
              </a:tblGrid>
              <a:tr h="84963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测量值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C1Q</a:t>
                      </a:r>
                      <a:endParaRPr lang="en-US" sz="1800" baseline="-250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B1Q</a:t>
                      </a:r>
                      <a:endParaRPr lang="en-US" sz="1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E1Q</a:t>
                      </a:r>
                      <a:endParaRPr lang="en-US" sz="1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C2Q</a:t>
                      </a:r>
                      <a:endParaRPr lang="en-US" sz="1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B2Q</a:t>
                      </a:r>
                      <a:endParaRPr lang="en-US" sz="1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E2Q</a:t>
                      </a:r>
                      <a:endParaRPr lang="en-US" sz="1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cs typeface="Times New Roman" panose="02020603050405020304" charset="0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REQ</a:t>
                      </a:r>
                      <a:endParaRPr lang="en-US" sz="18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(V)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3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计算值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CQ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(mA)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I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B</a:t>
                      </a:r>
                      <a:r>
                        <a:rPr lang="en-US" sz="1800" baseline="-250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Q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(mA)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U</a:t>
                      </a:r>
                      <a:r>
                        <a:rPr lang="en-US" sz="18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CEQ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(V)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496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878965" y="1536700"/>
          <a:ext cx="5412740" cy="4069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660900" imgH="3848100" progId="Visio.Drawing.11">
                  <p:embed/>
                </p:oleObj>
              </mc:Choice>
              <mc:Fallback>
                <p:oleObj name="" r:id="rId1" imgW="4660900" imgH="38481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8965" y="1536700"/>
                        <a:ext cx="5412740" cy="4069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435225" y="5325745"/>
            <a:ext cx="430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测量差模电压放大倍数</a:t>
            </a:r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5225" y="733425"/>
            <a:ext cx="430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典型差动放大电路</a:t>
            </a:r>
            <a:endParaRPr lang="zh-CN" altLang="en-US" sz="32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776730" y="1464945"/>
          <a:ext cx="5969000" cy="4624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7635"/>
                <a:gridCol w="1017905"/>
                <a:gridCol w="1061720"/>
                <a:gridCol w="1075055"/>
                <a:gridCol w="1416685"/>
              </a:tblGrid>
              <a:tr h="4953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测量值</a:t>
                      </a:r>
                      <a:endParaRPr lang="en-US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典型差动放大电路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具有恒流源差动放大电路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13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双端输入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共模输入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双端输入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共模输入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u</a:t>
                      </a:r>
                      <a:r>
                        <a:rPr lang="en-US" sz="1600" baseline="-250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i</a:t>
                      </a:r>
                      <a:r>
                        <a:rPr lang="en-US" sz="16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(V)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100mV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1V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100mV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1V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9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u</a:t>
                      </a:r>
                      <a:r>
                        <a:rPr lang="en-US" sz="1800" baseline="-250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c1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u</a:t>
                      </a:r>
                      <a:r>
                        <a:rPr lang="en-US" sz="1800" baseline="-250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c1</a:t>
                      </a:r>
                      <a:r>
                        <a:rPr lang="en-US" sz="18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4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8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r>
                        <a:rPr lang="en-US" altLang="en-US" sz="1800" baseline="-25000"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d1</a:t>
                      </a:r>
                      <a:r>
                        <a:rPr lang="en-US" altLang="en-US" sz="18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(V)</a:t>
                      </a:r>
                      <a:endParaRPr lang="en-US" altLang="en-US" sz="18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6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r>
                        <a:rPr lang="en-US" altLang="en-US" sz="1600" baseline="-25000"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d2</a:t>
                      </a:r>
                      <a:r>
                        <a:rPr lang="en-US" altLang="en-US" sz="16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(V)</a:t>
                      </a:r>
                      <a:endParaRPr lang="en-US" altLang="en-US" sz="16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6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c1</a:t>
                      </a:r>
                      <a:r>
                        <a:rPr lang="en-US" altLang="en-US" sz="16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=u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c1</a:t>
                      </a:r>
                      <a:r>
                        <a:rPr lang="en-US" altLang="en-US" sz="1600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/u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i</a:t>
                      </a:r>
                      <a:endParaRPr lang="en-US" altLang="en-US" sz="1600" baseline="-250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c</a:t>
                      </a: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=u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0</a:t>
                      </a: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/u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i</a:t>
                      </a:r>
                      <a:endParaRPr lang="en-US" altLang="en-US" sz="1600" baseline="-250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K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CMR</a:t>
                      </a: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=A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d1</a:t>
                      </a:r>
                      <a:r>
                        <a:rPr lang="en-US" altLang="en-US" sz="16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/A</a:t>
                      </a:r>
                      <a:r>
                        <a:rPr lang="en-US" altLang="en-US" sz="1600" baseline="-25000">
                          <a:solidFill>
                            <a:schemeClr val="tx1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c1</a:t>
                      </a:r>
                      <a:endParaRPr lang="en-US" altLang="en-US" sz="1600" baseline="-25000">
                        <a:solidFill>
                          <a:schemeClr val="tx1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endParaRPr lang="en-US" altLang="en-US" sz="120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4206875" y="3766820"/>
          <a:ext cx="1080770" cy="414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06400" imgH="228600" progId="Visio.Drawing.11">
                  <p:embed/>
                </p:oleObj>
              </mc:Choice>
              <mc:Fallback>
                <p:oleObj name="" r:id="rId1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06875" y="3766820"/>
                        <a:ext cx="1080770" cy="414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4206875" y="4180840"/>
          <a:ext cx="108077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" imgW="406400" imgH="228600" progId="Visio.Drawing.11">
                  <p:embed/>
                </p:oleObj>
              </mc:Choice>
              <mc:Fallback>
                <p:oleObj name="" r:id="rId3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06875" y="4180840"/>
                        <a:ext cx="108077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/>
          <p:nvPr/>
        </p:nvGraphicFramePr>
        <p:xfrm>
          <a:off x="3126105" y="4648835"/>
          <a:ext cx="108077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4" imgW="406400" imgH="228600" progId="Visio.Drawing.11">
                  <p:embed/>
                </p:oleObj>
              </mc:Choice>
              <mc:Fallback>
                <p:oleObj name="" r:id="rId4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26105" y="4648835"/>
                        <a:ext cx="108077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/>
          <p:nvPr/>
        </p:nvGraphicFramePr>
        <p:xfrm>
          <a:off x="3181350" y="5116830"/>
          <a:ext cx="108077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5" imgW="406400" imgH="228600" progId="Visio.Drawing.11">
                  <p:embed/>
                </p:oleObj>
              </mc:Choice>
              <mc:Fallback>
                <p:oleObj name="" r:id="rId5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81350" y="5116830"/>
                        <a:ext cx="108077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5179060" y="4679950"/>
          <a:ext cx="118808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6" imgW="406400" imgH="228600" progId="Visio.Drawing.11">
                  <p:embed/>
                </p:oleObj>
              </mc:Choice>
              <mc:Fallback>
                <p:oleObj name="" r:id="rId6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79060" y="4679950"/>
                        <a:ext cx="118808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/>
          <p:nvPr/>
        </p:nvGraphicFramePr>
        <p:xfrm>
          <a:off x="6367145" y="3698875"/>
          <a:ext cx="118808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7" imgW="406400" imgH="228600" progId="Visio.Drawing.11">
                  <p:embed/>
                </p:oleObj>
              </mc:Choice>
              <mc:Fallback>
                <p:oleObj name="" r:id="rId7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67145" y="3698875"/>
                        <a:ext cx="118808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/>
        </p:nvGraphicFramePr>
        <p:xfrm>
          <a:off x="6430645" y="4140200"/>
          <a:ext cx="118808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8" imgW="406400" imgH="228600" progId="Visio.Drawing.11">
                  <p:embed/>
                </p:oleObj>
              </mc:Choice>
              <mc:Fallback>
                <p:oleObj name="" r:id="rId8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30645" y="4140200"/>
                        <a:ext cx="118808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5242560" y="5116830"/>
          <a:ext cx="118808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9" imgW="406400" imgH="228600" progId="Visio.Drawing.11">
                  <p:embed/>
                </p:oleObj>
              </mc:Choice>
              <mc:Fallback>
                <p:oleObj name="" r:id="rId9" imgW="406400" imgH="228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42560" y="5116830"/>
                        <a:ext cx="118808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722245" y="733425"/>
            <a:ext cx="393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solidFill>
                  <a:schemeClr val="accent6">
                    <a:lumMod val="50000"/>
                  </a:schemeClr>
                </a:soli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测量差模电压放大倍数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933575" y="1806575"/>
          <a:ext cx="4899660" cy="3430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991100" imgH="3162300" progId="Visio.Drawing.11">
                  <p:embed/>
                </p:oleObj>
              </mc:Choice>
              <mc:Fallback>
                <p:oleObj name="" r:id="rId1" imgW="4991100" imgH="31623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3575" y="1806575"/>
                        <a:ext cx="4899660" cy="3430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435225" y="5684520"/>
            <a:ext cx="430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测量共模电压放大倍数</a:t>
            </a:r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2730" y="876935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典型</a:t>
            </a:r>
            <a:r>
              <a:rPr 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差动放大电路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1774190" y="1362075"/>
          <a:ext cx="4792345" cy="4322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305300" imgH="4318000" progId="Visio.Drawing.11">
                  <p:embed/>
                </p:oleObj>
              </mc:Choice>
              <mc:Fallback>
                <p:oleObj name="" r:id="rId1" imgW="4305300" imgH="43180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4190" y="1362075"/>
                        <a:ext cx="4792345" cy="4322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075180" y="733425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具有恒流源差动放大电路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435225" y="5684520"/>
            <a:ext cx="430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测量差模电压放大倍数</a:t>
            </a:r>
            <a:endParaRPr lang="zh-CN" altLang="en-US" sz="32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176020" y="1721485"/>
          <a:ext cx="6414135" cy="426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914900" imgH="3695700" progId="Visio.Drawing.11">
                  <p:embed/>
                </p:oleObj>
              </mc:Choice>
              <mc:Fallback>
                <p:oleObj name="" r:id="rId1" imgW="4914900" imgH="36957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6020" y="1721485"/>
                        <a:ext cx="6414135" cy="4260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18690" y="733425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具有恒流源差动放大电路</a:t>
            </a:r>
            <a:endParaRPr lang="en-US" altLang="en-US" sz="3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5225" y="5684520"/>
            <a:ext cx="430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测量共模电压放大倍数</a:t>
            </a:r>
            <a:endParaRPr lang="zh-CN" altLang="en-US" sz="32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</Words>
  <Application>WPS 演示</Application>
  <PresentationFormat>全屏显示(4:3)</PresentationFormat>
  <Paragraphs>203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诗情画意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追</cp:lastModifiedBy>
  <cp:revision>36</cp:revision>
  <dcterms:created xsi:type="dcterms:W3CDTF">2019-03-10T06:56:00Z</dcterms:created>
  <dcterms:modified xsi:type="dcterms:W3CDTF">2019-04-29T13:22:34Z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