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8" r:id="rId4"/>
    <p:sldId id="269" r:id="rId5"/>
    <p:sldId id="271" r:id="rId6"/>
    <p:sldId id="265" r:id="rId7"/>
    <p:sldId id="257" r:id="rId8"/>
    <p:sldId id="261" r:id="rId9"/>
    <p:sldId id="272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7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defRPr sz="5000" baseline="0"/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png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8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2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1.png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0.png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5.wmf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7.emf"/><Relationship Id="rId1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1.e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136650"/>
            <a:ext cx="7543800" cy="755015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>
                <a:solidFill>
                  <a:srgbClr val="0070C0"/>
                </a:solidFill>
              </a:rPr>
              <a:t>场效应管</a:t>
            </a:r>
            <a:r>
              <a:rPr lang="zh-CN" altLang="en-US" sz="4000" dirty="0" smtClean="0">
                <a:solidFill>
                  <a:srgbClr val="0070C0"/>
                </a:solidFill>
              </a:rPr>
              <a:t>放大器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3324860"/>
            <a:ext cx="6968490" cy="119951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指导教师：封维忠 刘晓明</a:t>
            </a:r>
            <a:endParaRPr lang="en-US" altLang="zh-CN" dirty="0" smtClean="0"/>
          </a:p>
          <a:p>
            <a:r>
              <a:rPr lang="zh-CN" altLang="en-US" dirty="0" smtClean="0"/>
              <a:t>信息院电子工程系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1804670" y="1600835"/>
          <a:ext cx="5687060" cy="3655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832100" imgH="2019300" progId="Visio.Drawing.11">
                  <p:embed/>
                </p:oleObj>
              </mc:Choice>
              <mc:Fallback>
                <p:oleObj name="" r:id="rId1" imgW="2832100" imgH="20193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4670" y="1600835"/>
                        <a:ext cx="5687060" cy="3655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929255" y="733425"/>
            <a:ext cx="41516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实验前看懂电路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00710"/>
          </a:xfrm>
        </p:spPr>
        <p:txBody>
          <a:bodyPr/>
          <a:lstStyle/>
          <a:p>
            <a:r>
              <a:rPr lang="en-US" altLang="zh-CN" sz="3200" dirty="0" smtClean="0">
                <a:solidFill>
                  <a:schemeClr val="tx2"/>
                </a:solidFill>
                <a:uFillTx/>
              </a:rPr>
              <a:t>1</a:t>
            </a:r>
            <a:r>
              <a:rPr lang="zh-CN" altLang="en-US" sz="3200" dirty="0" smtClean="0">
                <a:solidFill>
                  <a:schemeClr val="tx2"/>
                </a:solidFill>
                <a:uFillTx/>
              </a:rPr>
              <a:t>、场效应管工作原理</a:t>
            </a:r>
            <a:endParaRPr lang="zh-CN" altLang="en-US" sz="3200" dirty="0" smtClean="0">
              <a:solidFill>
                <a:schemeClr val="tx2"/>
              </a:solidFill>
              <a:uFillTx/>
            </a:endParaRPr>
          </a:p>
        </p:txBody>
      </p: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881063" y="4410348"/>
          <a:ext cx="2971800" cy="225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" r:id="rId1" imgW="10982325" imgH="8353425" progId="MSPhotoEd.3">
                  <p:embed/>
                </p:oleObj>
              </mc:Choice>
              <mc:Fallback>
                <p:oleObj name="" r:id="rId1" imgW="10982325" imgH="8353425" progId="MSPhotoEd.3">
                  <p:embed/>
                  <p:pic>
                    <p:nvPicPr>
                      <p:cNvPr id="0" name="图片 4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063" y="4410348"/>
                        <a:ext cx="2971800" cy="225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3"/>
          <p:cNvSpPr txBox="1">
            <a:spLocks noChangeArrowheads="1"/>
          </p:cNvSpPr>
          <p:nvPr/>
        </p:nvSpPr>
        <p:spPr>
          <a:xfrm>
            <a:off x="250825" y="876300"/>
            <a:ext cx="5408295" cy="644525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1" kern="1200" baseline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sz="3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漏</a:t>
            </a:r>
            <a:r>
              <a:rPr lang="en-US" altLang="zh-CN" sz="3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-</a:t>
            </a:r>
            <a:r>
              <a:rPr lang="zh-CN" altLang="en-US" sz="3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源电压对漏极电流的影响</a:t>
            </a:r>
            <a:endParaRPr lang="zh-CN" altLang="en-US" sz="3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971550" y="2060848"/>
          <a:ext cx="30480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" r:id="rId3" imgW="13382625" imgH="9572625" progId="MSPhotoEd.3">
                  <p:embed/>
                </p:oleObj>
              </mc:Choice>
              <mc:Fallback>
                <p:oleObj name="" r:id="rId3" imgW="13382625" imgH="9572625" progId="MSPhotoEd.3">
                  <p:embed/>
                  <p:pic>
                    <p:nvPicPr>
                      <p:cNvPr id="0" name="图片 4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097" t="5000" r="8411" b="6876"/>
                      <a:stretch>
                        <a:fillRect/>
                      </a:stretch>
                    </p:blipFill>
                    <p:spPr bwMode="auto">
                      <a:xfrm>
                        <a:off x="971550" y="2060848"/>
                        <a:ext cx="30480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AutoShape 5"/>
          <p:cNvSpPr/>
          <p:nvPr/>
        </p:nvSpPr>
        <p:spPr bwMode="auto">
          <a:xfrm>
            <a:off x="3867150" y="4410348"/>
            <a:ext cx="4702175" cy="533400"/>
          </a:xfrm>
          <a:prstGeom prst="borderCallout1">
            <a:avLst>
              <a:gd name="adj1" fmla="val 45606"/>
              <a:gd name="adj2" fmla="val -1037"/>
              <a:gd name="adj3" fmla="val -245699"/>
              <a:gd name="adj4" fmla="val -21616"/>
            </a:avLst>
          </a:prstGeom>
          <a:solidFill>
            <a:srgbClr val="FFFFCC"/>
          </a:solidFill>
          <a:ln w="19050">
            <a:solidFill>
              <a:srgbClr val="FF6600"/>
            </a:solidFill>
            <a:miter lim="800000"/>
          </a:ln>
        </p:spPr>
        <p:txBody>
          <a:bodyPr/>
          <a:lstStyle/>
          <a:p>
            <a:pPr eaLnBrk="0" hangingPunct="0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       u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GS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＞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且不变，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DD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增大，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增大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4840288" y="2106885"/>
          <a:ext cx="2971800" cy="225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" r:id="rId5" imgW="10906125" imgH="8277225" progId="MSPhotoEd.3">
                  <p:embed/>
                </p:oleObj>
              </mc:Choice>
              <mc:Fallback>
                <p:oleObj name="" r:id="rId5" imgW="10906125" imgH="8277225" progId="MSPhotoEd.3">
                  <p:embed/>
                  <p:pic>
                    <p:nvPicPr>
                      <p:cNvPr id="0" name="图片 4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0288" y="2106885"/>
                        <a:ext cx="2971800" cy="225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AutoShape 7"/>
          <p:cNvSpPr/>
          <p:nvPr/>
        </p:nvSpPr>
        <p:spPr bwMode="auto">
          <a:xfrm>
            <a:off x="7524750" y="1984648"/>
            <a:ext cx="1120775" cy="444500"/>
          </a:xfrm>
          <a:prstGeom prst="borderCallout1">
            <a:avLst>
              <a:gd name="adj1" fmla="val 25713"/>
              <a:gd name="adj2" fmla="val -6801"/>
              <a:gd name="adj3" fmla="val 114287"/>
              <a:gd name="adj4" fmla="val -108782"/>
            </a:avLst>
          </a:prstGeom>
          <a:solidFill>
            <a:srgbClr val="FFFFCC"/>
          </a:solidFill>
          <a:ln w="19050">
            <a:solidFill>
              <a:srgbClr val="FF6600"/>
            </a:solidFill>
            <a:miter lim="800000"/>
          </a:ln>
        </p:spPr>
        <p:txBody>
          <a:bodyPr/>
          <a:lstStyle/>
          <a:p>
            <a:pPr eaLnBrk="0" hangingPunct="0"/>
            <a:r>
              <a:rPr lang="zh-CN" altLang="en-US">
                <a:latin typeface="Times New Roman" panose="02020603050405020304" pitchFamily="18" charset="0"/>
              </a:rPr>
              <a:t>预夹断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256088" y="2106885"/>
            <a:ext cx="1493837" cy="406400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</a:rPr>
              <a:t>   u</a:t>
            </a:r>
            <a:r>
              <a:rPr lang="en-US" altLang="zh-CN" sz="20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GD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0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endParaRPr lang="zh-CN" altLang="en-US" sz="2000" b="1" baseline="-25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AutoShape 9"/>
          <p:cNvSpPr/>
          <p:nvPr/>
        </p:nvSpPr>
        <p:spPr bwMode="auto">
          <a:xfrm>
            <a:off x="3867150" y="5108848"/>
            <a:ext cx="4718050" cy="990600"/>
          </a:xfrm>
          <a:prstGeom prst="borderCallout1">
            <a:avLst>
              <a:gd name="adj1" fmla="val 11537"/>
              <a:gd name="adj2" fmla="val -1616"/>
              <a:gd name="adj3" fmla="val 27884"/>
              <a:gd name="adj4" fmla="val -33847"/>
            </a:avLst>
          </a:prstGeom>
          <a:solidFill>
            <a:srgbClr val="FFFFCC"/>
          </a:solidFill>
          <a:ln w="19050">
            <a:solidFill>
              <a:srgbClr val="FF6600"/>
            </a:solidFill>
            <a:miter lim="800000"/>
          </a:ln>
        </p:spPr>
        <p:txBody>
          <a:bodyPr/>
          <a:lstStyle/>
          <a:p>
            <a:pPr eaLnBrk="0" hangingPunct="0"/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    V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DD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的增大，几乎全部用来克服沟道的电阻，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几乎不变，进入恒流区，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几乎仅仅决定于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GS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727075" y="2106885"/>
            <a:ext cx="1316038" cy="406400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</a:rPr>
              <a:t>   u</a:t>
            </a:r>
            <a:r>
              <a:rPr lang="en-US" altLang="zh-CN" sz="20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GD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</a:rPr>
              <a:t>&gt;</a:t>
            </a:r>
            <a:r>
              <a: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0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endParaRPr lang="zh-CN" altLang="en-US" sz="2000" b="1" baseline="-25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11113" y="4030712"/>
            <a:ext cx="1371600" cy="406400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000" b="1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000" b="1" baseline="-25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GD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&lt;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000" b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endParaRPr lang="zh-CN" altLang="en-US" sz="2000" b="1" baseline="-25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5" name="对象 1"/>
          <p:cNvGraphicFramePr>
            <a:graphicFrameLocks noChangeAspect="1"/>
          </p:cNvGraphicFramePr>
          <p:nvPr/>
        </p:nvGraphicFramePr>
        <p:xfrm>
          <a:off x="6180138" y="876573"/>
          <a:ext cx="254952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" r:id="rId7" imgW="1283335" imgH="228600" progId="Equation.DSMT4">
                  <p:embed/>
                </p:oleObj>
              </mc:Choice>
              <mc:Fallback>
                <p:oleObj name="" r:id="rId7" imgW="1283335" imgH="228600" progId="Equation.DSMT4">
                  <p:embed/>
                  <p:pic>
                    <p:nvPicPr>
                      <p:cNvPr id="0" name="图片 4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0138" y="876573"/>
                        <a:ext cx="2549525" cy="45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2"/>
          <p:cNvGraphicFramePr>
            <a:graphicFrameLocks noChangeAspect="1"/>
          </p:cNvGraphicFramePr>
          <p:nvPr/>
        </p:nvGraphicFramePr>
        <p:xfrm>
          <a:off x="6632575" y="1413148"/>
          <a:ext cx="164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" r:id="rId9" imgW="915035" imgH="228600" progId="Equation.DSMT4">
                  <p:embed/>
                </p:oleObj>
              </mc:Choice>
              <mc:Fallback>
                <p:oleObj name="" r:id="rId9" imgW="915035" imgH="228600" progId="Equation.DSMT4">
                  <p:embed/>
                  <p:pic>
                    <p:nvPicPr>
                      <p:cNvPr id="0" name="图片 4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2575" y="1413148"/>
                        <a:ext cx="1644650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139700" y="4850061"/>
          <a:ext cx="15017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" r:id="rId11" imgW="915035" imgH="228600" progId="Equation.DSMT4">
                  <p:embed/>
                </p:oleObj>
              </mc:Choice>
              <mc:Fallback>
                <p:oleObj name="" r:id="rId11" imgW="915035" imgH="228600" progId="Equation.DSMT4">
                  <p:embed/>
                  <p:pic>
                    <p:nvPicPr>
                      <p:cNvPr id="0" name="图片 4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4850061"/>
                        <a:ext cx="1501775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33338" y="4435723"/>
          <a:ext cx="19018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" r:id="rId13" imgW="1283335" imgH="228600" progId="Equation.DSMT4">
                  <p:embed/>
                </p:oleObj>
              </mc:Choice>
              <mc:Fallback>
                <p:oleObj name="" r:id="rId13" imgW="1283335" imgH="228600" progId="Equation.DSMT4">
                  <p:embed/>
                  <p:pic>
                    <p:nvPicPr>
                      <p:cNvPr id="0" name="图片 4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8" y="4435723"/>
                        <a:ext cx="1901825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9" grpId="0" bldLvl="0" animBg="1"/>
      <p:bldP spid="30" grpId="0" bldLvl="0" animBg="1"/>
      <p:bldP spid="31" grpId="0" bldLvl="0" animBg="1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9329" name="Object 2"/>
          <p:cNvGraphicFramePr>
            <a:graphicFrameLocks noChangeAspect="1"/>
          </p:cNvGraphicFramePr>
          <p:nvPr/>
        </p:nvGraphicFramePr>
        <p:xfrm>
          <a:off x="1081088" y="916305"/>
          <a:ext cx="1649412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4" name="" r:id="rId1" imgW="6143625" imgH="8239125" progId="MSPhotoEd.3">
                  <p:embed/>
                </p:oleObj>
              </mc:Choice>
              <mc:Fallback>
                <p:oleObj name="" r:id="rId1" imgW="6143625" imgH="8239125" progId="MSPhotoEd.3">
                  <p:embed/>
                  <p:pic>
                    <p:nvPicPr>
                      <p:cNvPr id="0" name="图片 32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1088" y="916305"/>
                        <a:ext cx="1649412" cy="220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0" name="Rectangle 3"/>
          <p:cNvSpPr>
            <a:spLocks noGrp="1"/>
          </p:cNvSpPr>
          <p:nvPr>
            <p:ph type="title"/>
          </p:nvPr>
        </p:nvSpPr>
        <p:spPr>
          <a:xfrm>
            <a:off x="490538" y="212725"/>
            <a:ext cx="8077200" cy="685800"/>
          </a:xfrm>
        </p:spPr>
        <p:txBody>
          <a:bodyPr vert="horz" wrap="square" lIns="91440" tIns="45720" rIns="91440" bIns="45720" anchor="ctr"/>
          <a:p>
            <a:pPr eaLnBrk="1" hangingPunct="1">
              <a:lnSpc>
                <a:spcPct val="80000"/>
              </a:lnSpc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栅</a:t>
            </a:r>
            <a:r>
              <a:rPr lang="en-US" altLang="zh-CN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-</a:t>
            </a: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源电压对导电沟道宽度的控制作用</a:t>
            </a:r>
            <a:endParaRPr lang="zh-CN" altLang="en-US" sz="3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00338" y="840105"/>
            <a:ext cx="2743200" cy="2081213"/>
            <a:chOff x="1680" y="1056"/>
            <a:chExt cx="1728" cy="1311"/>
          </a:xfrm>
        </p:grpSpPr>
        <p:graphicFrame>
          <p:nvGraphicFramePr>
            <p:cNvPr id="99332" name="Object 5"/>
            <p:cNvGraphicFramePr>
              <a:graphicFrameLocks noChangeAspect="1"/>
            </p:cNvGraphicFramePr>
            <p:nvPr/>
          </p:nvGraphicFramePr>
          <p:xfrm>
            <a:off x="1920" y="1056"/>
            <a:ext cx="1488" cy="13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3" name="" r:id="rId3" imgW="9305925" imgH="8201025" progId="MSPhotoEd.3">
                    <p:embed/>
                  </p:oleObj>
                </mc:Choice>
                <mc:Fallback>
                  <p:oleObj name="" r:id="rId3" imgW="9305925" imgH="8201025" progId="MSPhotoEd.3">
                    <p:embed/>
                    <p:pic>
                      <p:nvPicPr>
                        <p:cNvPr id="0" name="图片 323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20" y="1056"/>
                          <a:ext cx="1488" cy="13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9333" name="AutoShape 6"/>
            <p:cNvSpPr/>
            <p:nvPr/>
          </p:nvSpPr>
          <p:spPr>
            <a:xfrm>
              <a:off x="1680" y="1680"/>
              <a:ext cx="240" cy="144"/>
            </a:xfrm>
            <a:prstGeom prst="rightArrow">
              <a:avLst>
                <a:gd name="adj1" fmla="val 50000"/>
                <a:gd name="adj2" fmla="val 41612"/>
              </a:avLst>
            </a:prstGeom>
            <a:solidFill>
              <a:srgbClr val="CCFFFF"/>
            </a:solidFill>
            <a:ln w="2857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7"/>
          <p:cNvGrpSpPr/>
          <p:nvPr/>
        </p:nvGrpSpPr>
        <p:grpSpPr>
          <a:xfrm>
            <a:off x="5443538" y="840105"/>
            <a:ext cx="2743200" cy="2154238"/>
            <a:chOff x="3408" y="1056"/>
            <a:chExt cx="1728" cy="1357"/>
          </a:xfrm>
        </p:grpSpPr>
        <p:graphicFrame>
          <p:nvGraphicFramePr>
            <p:cNvPr id="99335" name="Object 8"/>
            <p:cNvGraphicFramePr>
              <a:graphicFrameLocks noChangeAspect="1"/>
            </p:cNvGraphicFramePr>
            <p:nvPr/>
          </p:nvGraphicFramePr>
          <p:xfrm>
            <a:off x="3648" y="1056"/>
            <a:ext cx="1488" cy="1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6" name="" r:id="rId5" imgW="9039225" imgH="8239125" progId="MSPhotoEd.3">
                    <p:embed/>
                  </p:oleObj>
                </mc:Choice>
                <mc:Fallback>
                  <p:oleObj name="" r:id="rId5" imgW="9039225" imgH="8239125" progId="MSPhotoEd.3">
                    <p:embed/>
                    <p:pic>
                      <p:nvPicPr>
                        <p:cNvPr id="0" name="图片 323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648" y="1056"/>
                          <a:ext cx="1488" cy="1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9336" name="AutoShape 9"/>
            <p:cNvSpPr/>
            <p:nvPr/>
          </p:nvSpPr>
          <p:spPr>
            <a:xfrm>
              <a:off x="3408" y="1680"/>
              <a:ext cx="240" cy="144"/>
            </a:xfrm>
            <a:prstGeom prst="rightArrow">
              <a:avLst>
                <a:gd name="adj1" fmla="val 50000"/>
                <a:gd name="adj2" fmla="val 41612"/>
              </a:avLst>
            </a:prstGeom>
            <a:solidFill>
              <a:srgbClr val="CCFFFF"/>
            </a:solidFill>
            <a:ln w="2857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0058" name="Text Box 10"/>
          <p:cNvSpPr txBox="1"/>
          <p:nvPr/>
        </p:nvSpPr>
        <p:spPr>
          <a:xfrm>
            <a:off x="1100138" y="3278505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沟道最宽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" name="Group 11"/>
          <p:cNvGrpSpPr/>
          <p:nvPr/>
        </p:nvGrpSpPr>
        <p:grpSpPr>
          <a:xfrm>
            <a:off x="2547938" y="3278505"/>
            <a:ext cx="2743200" cy="466725"/>
            <a:chOff x="1584" y="2592"/>
            <a:chExt cx="1728" cy="294"/>
          </a:xfrm>
        </p:grpSpPr>
        <p:sp>
          <p:nvSpPr>
            <p:cNvPr id="99339" name="AutoShape 12"/>
            <p:cNvSpPr/>
            <p:nvPr/>
          </p:nvSpPr>
          <p:spPr>
            <a:xfrm>
              <a:off x="1584" y="2688"/>
              <a:ext cx="720" cy="144"/>
            </a:xfrm>
            <a:prstGeom prst="rightArrow">
              <a:avLst>
                <a:gd name="adj1" fmla="val 50000"/>
                <a:gd name="adj2" fmla="val 125000"/>
              </a:avLst>
            </a:prstGeom>
            <a:solidFill>
              <a:srgbClr val="00FFFF"/>
            </a:solid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40" name="Text Box 13"/>
            <p:cNvSpPr txBox="1"/>
            <p:nvPr/>
          </p:nvSpPr>
          <p:spPr>
            <a:xfrm>
              <a:off x="2352" y="2592"/>
              <a:ext cx="960" cy="294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沟道变窄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14"/>
          <p:cNvGrpSpPr/>
          <p:nvPr/>
        </p:nvGrpSpPr>
        <p:grpSpPr>
          <a:xfrm>
            <a:off x="5397500" y="3024505"/>
            <a:ext cx="2895600" cy="831850"/>
            <a:chOff x="3216" y="2448"/>
            <a:chExt cx="1824" cy="524"/>
          </a:xfrm>
        </p:grpSpPr>
        <p:sp>
          <p:nvSpPr>
            <p:cNvPr id="99342" name="AutoShape 15"/>
            <p:cNvSpPr/>
            <p:nvPr/>
          </p:nvSpPr>
          <p:spPr>
            <a:xfrm>
              <a:off x="3216" y="2688"/>
              <a:ext cx="720" cy="144"/>
            </a:xfrm>
            <a:prstGeom prst="rightArrow">
              <a:avLst>
                <a:gd name="adj1" fmla="val 50000"/>
                <a:gd name="adj2" fmla="val 125000"/>
              </a:avLst>
            </a:prstGeom>
            <a:solidFill>
              <a:srgbClr val="00FFFF"/>
            </a:solid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343" name="Text Box 16"/>
            <p:cNvSpPr txBox="1"/>
            <p:nvPr/>
          </p:nvSpPr>
          <p:spPr>
            <a:xfrm>
              <a:off x="4080" y="2448"/>
              <a:ext cx="960" cy="524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沟道消失称为夹断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0065" name="Text Box 17"/>
          <p:cNvSpPr txBox="1"/>
          <p:nvPr/>
        </p:nvSpPr>
        <p:spPr>
          <a:xfrm>
            <a:off x="1252538" y="4915218"/>
            <a:ext cx="69532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i="1" dirty="0">
                <a:solidFill>
                  <a:srgbClr val="CC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4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 sz="2400" b="1" baseline="-2500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GS</a:t>
            </a:r>
            <a:r>
              <a:rPr lang="zh-CN" altLang="en-US" sz="24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可以控制导电沟道的宽度。为什么</a:t>
            </a:r>
            <a:r>
              <a:rPr lang="en-US" altLang="zh-CN" sz="24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g-s</a:t>
            </a:r>
            <a:r>
              <a:rPr lang="zh-CN" altLang="en-US" sz="24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必须加负电压？</a:t>
            </a:r>
            <a:endParaRPr lang="zh-CN" altLang="en-US" sz="2400" b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0066" name="AutoShape 18"/>
          <p:cNvSpPr/>
          <p:nvPr/>
        </p:nvSpPr>
        <p:spPr>
          <a:xfrm>
            <a:off x="4970463" y="2737168"/>
            <a:ext cx="998537" cy="466725"/>
          </a:xfrm>
          <a:prstGeom prst="borderCallout1">
            <a:avLst>
              <a:gd name="adj1" fmla="val 24491"/>
              <a:gd name="adj2" fmla="val 106250"/>
              <a:gd name="adj3" fmla="val -43537"/>
              <a:gd name="adj4" fmla="val 111588"/>
            </a:avLst>
          </a:prstGeom>
          <a:solidFill>
            <a:srgbClr val="00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 i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GS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=U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endParaRPr lang="zh-CN" altLang="en-US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42988" y="3988118"/>
          <a:ext cx="141287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7" imgW="482600" imgH="228600" progId="Equation.DSMT4">
                  <p:embed/>
                </p:oleObj>
              </mc:Choice>
              <mc:Fallback>
                <p:oleObj name="" r:id="rId7" imgW="482600" imgH="228600" progId="Equation.DSMT4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2988" y="3988118"/>
                        <a:ext cx="1412875" cy="668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708400" y="3969068"/>
          <a:ext cx="1411288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" r:id="rId9" imgW="470535" imgH="228600" progId="Equation.DSMT4">
                  <p:embed/>
                </p:oleObj>
              </mc:Choice>
              <mc:Fallback>
                <p:oleObj name="" r:id="rId9" imgW="470535" imgH="228600" progId="Equation.DSMT4">
                  <p:embed/>
                  <p:pic>
                    <p:nvPicPr>
                      <p:cNvPr id="0" name="图片 323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8400" y="3969068"/>
                        <a:ext cx="1411288" cy="687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75400" y="4080193"/>
          <a:ext cx="243205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" r:id="rId11" imgW="965835" imgH="228600" progId="Equation.DSMT4">
                  <p:embed/>
                </p:oleObj>
              </mc:Choice>
              <mc:Fallback>
                <p:oleObj name="" r:id="rId11" imgW="965835" imgH="228600" progId="Equation.DSMT4">
                  <p:embed/>
                  <p:pic>
                    <p:nvPicPr>
                      <p:cNvPr id="0" name="图片 323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75400" y="4080193"/>
                        <a:ext cx="2432050" cy="576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05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006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8" grpId="0" build="p"/>
      <p:bldP spid="130065" grpId="0" build="p"/>
      <p:bldP spid="13006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955"/>
            <a:ext cx="2496820" cy="626110"/>
          </a:xfrm>
        </p:spPr>
        <p:txBody>
          <a:bodyPr/>
          <a:lstStyle/>
          <a:p>
            <a:r>
              <a:rPr lang="en-US" altLang="zh-CN" sz="3200" dirty="0" smtClean="0"/>
              <a:t>1 </a:t>
            </a:r>
            <a:r>
              <a:rPr lang="zh-CN" altLang="en-US" sz="3200" dirty="0" smtClean="0"/>
              <a:t>工作原理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18652" y="973163"/>
            <a:ext cx="474749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3DJ6F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输出特性和转移特性曲线</a:t>
            </a:r>
            <a:endParaRPr lang="zh-CN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5" y="1722120"/>
            <a:ext cx="677989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801370"/>
            <a:ext cx="8229600" cy="57086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、先看直流通路（</a:t>
            </a:r>
            <a:r>
              <a:rPr lang="zh-CN" altLang="en-US" b="1" dirty="0" smtClean="0">
                <a:solidFill>
                  <a:srgbClr val="FF0000"/>
                </a:solidFill>
              </a:rPr>
              <a:t>放大电路一定是建立在直流上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2310130" cy="563245"/>
          </a:xfrm>
        </p:spPr>
        <p:txBody>
          <a:bodyPr/>
          <a:lstStyle/>
          <a:p>
            <a:r>
              <a:rPr lang="en-US" altLang="zh-CN" sz="3200" dirty="0" smtClean="0"/>
              <a:t>2 </a:t>
            </a:r>
            <a:r>
              <a:rPr lang="zh-CN" altLang="en-US" sz="3200" dirty="0" smtClean="0"/>
              <a:t>实验过程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163851" y="1836797"/>
            <a:ext cx="43383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）这是一个共源极放大电路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163851" y="2476143"/>
            <a:ext cx="2509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）原理分析：</a:t>
            </a:r>
            <a:r>
              <a:rPr lang="en-US" altLang="zh-CN" dirty="0" smtClean="0"/>
              <a:t>       </a:t>
            </a:r>
            <a:endParaRPr lang="en-US" altLang="zh-CN" dirty="0" smtClean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/>
          <p:nvPr/>
        </p:nvGraphicFramePr>
        <p:xfrm>
          <a:off x="353695" y="1466850"/>
          <a:ext cx="3596640" cy="392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2095500" imgH="2019300" progId="Visio.Drawing.11">
                  <p:embed/>
                </p:oleObj>
              </mc:Choice>
              <mc:Fallback>
                <p:oleObj name="" r:id="rId1" imgW="2095500" imgH="2019300" progId="Visio.Drawing.11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3695" y="1466850"/>
                        <a:ext cx="3596640" cy="392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4418330" y="3148965"/>
          <a:ext cx="3762375" cy="1388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3971925" imgH="1521460" progId="Equation.DSMT4">
                  <p:embed/>
                </p:oleObj>
              </mc:Choice>
              <mc:Fallback>
                <p:oleObj name="" r:id="rId3" imgW="3971925" imgH="152146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18330" y="3148965"/>
                        <a:ext cx="3762375" cy="1388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4418330" y="4537075"/>
          <a:ext cx="315468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2024380" imgH="795655" progId="Equation.DSMT4">
                  <p:embed/>
                </p:oleObj>
              </mc:Choice>
              <mc:Fallback>
                <p:oleObj name="" r:id="rId5" imgW="2024380" imgH="795655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8330" y="4537075"/>
                        <a:ext cx="315468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4253865" y="5541010"/>
            <a:ext cx="41338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 smtClean="0">
                <a:sym typeface="+mn-ea"/>
              </a:rPr>
              <a:t>（</a:t>
            </a:r>
            <a:r>
              <a:rPr lang="en-US" altLang="zh-CN" sz="2400" dirty="0" smtClean="0">
                <a:sym typeface="+mn-ea"/>
              </a:rPr>
              <a:t>3</a:t>
            </a:r>
            <a:r>
              <a:rPr lang="zh-CN" altLang="en-US" sz="2400" dirty="0" smtClean="0">
                <a:sym typeface="+mn-ea"/>
              </a:rPr>
              <a:t>）注意</a:t>
            </a:r>
            <a:r>
              <a:rPr lang="en-US" altLang="zh-CN" sz="2400" dirty="0" smtClean="0">
                <a:sym typeface="+mn-ea"/>
              </a:rPr>
              <a:t>U</a:t>
            </a:r>
            <a:r>
              <a:rPr lang="en-US" altLang="zh-CN" sz="2400" baseline="-25000" dirty="0" smtClean="0">
                <a:solidFill>
                  <a:schemeClr val="tx1"/>
                </a:solidFill>
                <a:uFillTx/>
                <a:sym typeface="+mn-ea"/>
              </a:rPr>
              <a:t>GS</a:t>
            </a:r>
            <a:r>
              <a:rPr lang="zh-CN" altLang="en-US" sz="2400" dirty="0" smtClean="0">
                <a:sym typeface="+mn-ea"/>
              </a:rPr>
              <a:t>应为</a:t>
            </a:r>
            <a:r>
              <a:rPr lang="en-US" altLang="zh-CN" sz="2400" dirty="0" smtClean="0">
                <a:solidFill>
                  <a:srgbClr val="FF0000"/>
                </a:solidFill>
                <a:sym typeface="+mn-ea"/>
              </a:rPr>
              <a:t>-0.7V</a:t>
            </a:r>
            <a:r>
              <a:rPr lang="zh-CN" altLang="en-US" sz="2400" dirty="0" smtClean="0">
                <a:sym typeface="+mn-ea"/>
              </a:rPr>
              <a:t>左右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180" y="909955"/>
            <a:ext cx="6747510" cy="598170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、搭建交流通路（静态工作点调好之后）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3238500" cy="63500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419725" y="1990090"/>
            <a:ext cx="3449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）电容有正负极</a:t>
            </a:r>
            <a:endParaRPr lang="en-US" altLang="zh-CN" sz="2400" dirty="0"/>
          </a:p>
        </p:txBody>
      </p:sp>
      <p:graphicFrame>
        <p:nvGraphicFramePr>
          <p:cNvPr id="4" name="对象 3"/>
          <p:cNvGraphicFramePr/>
          <p:nvPr/>
        </p:nvGraphicFramePr>
        <p:xfrm>
          <a:off x="457200" y="1508125"/>
          <a:ext cx="4436110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2832100" imgH="2019300" progId="Visio.Drawing.11">
                  <p:embed/>
                </p:oleObj>
              </mc:Choice>
              <mc:Fallback>
                <p:oleObj name="" r:id="rId1" imgW="2832100" imgH="20193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200" y="1508125"/>
                        <a:ext cx="4436110" cy="365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454650" y="4336415"/>
            <a:ext cx="34143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dirty="0" smtClean="0">
                <a:sym typeface="+mn-ea"/>
              </a:rPr>
              <a:t>（</a:t>
            </a:r>
            <a:r>
              <a:rPr lang="en-US" altLang="zh-CN" sz="2400" dirty="0" smtClean="0">
                <a:sym typeface="+mn-ea"/>
              </a:rPr>
              <a:t>4</a:t>
            </a:r>
            <a:r>
              <a:rPr lang="zh-CN" altLang="en-US" sz="2400" dirty="0" smtClean="0">
                <a:sym typeface="+mn-ea"/>
              </a:rPr>
              <a:t>）根据实验指导书测量放大倍数和输入输出电阻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5401945" y="2670810"/>
            <a:ext cx="25095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 smtClean="0">
                <a:sym typeface="+mn-ea"/>
              </a:rPr>
              <a:t>（</a:t>
            </a:r>
            <a:r>
              <a:rPr lang="en-US" altLang="zh-CN" sz="2400" dirty="0" smtClean="0">
                <a:sym typeface="+mn-ea"/>
              </a:rPr>
              <a:t>2</a:t>
            </a:r>
            <a:r>
              <a:rPr lang="zh-CN" altLang="en-US" sz="2400" dirty="0" smtClean="0">
                <a:sym typeface="+mn-ea"/>
              </a:rPr>
              <a:t>）信号源接法</a:t>
            </a:r>
            <a:endParaRPr lang="zh-CN" altLang="en-US" sz="2400"/>
          </a:p>
        </p:txBody>
      </p:sp>
      <p:grpSp>
        <p:nvGrpSpPr>
          <p:cNvPr id="12" name="组合 11"/>
          <p:cNvGrpSpPr/>
          <p:nvPr/>
        </p:nvGrpSpPr>
        <p:grpSpPr>
          <a:xfrm>
            <a:off x="5445760" y="3388360"/>
            <a:ext cx="3418840" cy="881380"/>
            <a:chOff x="8576" y="5336"/>
            <a:chExt cx="5384" cy="1388"/>
          </a:xfrm>
        </p:grpSpPr>
        <p:sp>
          <p:nvSpPr>
            <p:cNvPr id="8" name="文本框 7"/>
            <p:cNvSpPr txBox="1"/>
            <p:nvPr/>
          </p:nvSpPr>
          <p:spPr>
            <a:xfrm>
              <a:off x="8576" y="5336"/>
              <a:ext cx="5384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2400" dirty="0" smtClean="0">
                  <a:sym typeface="+mn-ea"/>
                </a:rPr>
                <a:t>（</a:t>
              </a:r>
              <a:r>
                <a:rPr lang="en-US" altLang="zh-CN" sz="2400" dirty="0" smtClean="0">
                  <a:sym typeface="+mn-ea"/>
                </a:rPr>
                <a:t>3</a:t>
              </a:r>
              <a:r>
                <a:rPr lang="zh-CN" altLang="en-US" sz="2400" dirty="0" smtClean="0">
                  <a:sym typeface="+mn-ea"/>
                </a:rPr>
                <a:t>）不要忘了</a:t>
              </a:r>
              <a:r>
                <a:rPr lang="en-US" altLang="zh-CN" sz="2400" dirty="0" smtClean="0">
                  <a:sym typeface="+mn-ea"/>
                </a:rPr>
                <a:t>R</a:t>
              </a:r>
              <a:r>
                <a:rPr lang="en-US" altLang="zh-CN" sz="2400" baseline="-25000" dirty="0" smtClean="0">
                  <a:sym typeface="+mn-ea"/>
                </a:rPr>
                <a:t>S</a:t>
              </a:r>
              <a:r>
                <a:rPr lang="zh-CN" altLang="en-US" sz="2400" dirty="0" smtClean="0">
                  <a:sym typeface="+mn-ea"/>
                </a:rPr>
                <a:t>的旁路</a:t>
              </a:r>
              <a:endParaRPr lang="zh-CN" altLang="en-US" sz="24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535" y="6000"/>
              <a:ext cx="172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400" dirty="0" smtClean="0">
                  <a:sym typeface="+mn-ea"/>
                </a:rPr>
                <a:t>电容</a:t>
              </a:r>
              <a:endParaRPr lang="zh-CN" altLang="en-US" sz="240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433820" y="1450975"/>
            <a:ext cx="1021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 smtClean="0">
                <a:sym typeface="+mn-ea"/>
              </a:rPr>
              <a:t>注意</a:t>
            </a:r>
            <a:r>
              <a:rPr lang="zh-CN" altLang="en-US" dirty="0" smtClean="0">
                <a:sym typeface="+mn-ea"/>
              </a:rPr>
              <a:t>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5" grpId="0"/>
      <p:bldP spid="9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253365" y="1797685"/>
          <a:ext cx="4351020" cy="250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305300" imgH="1917700" progId="Visio.Drawing.11">
                  <p:embed/>
                </p:oleObj>
              </mc:Choice>
              <mc:Fallback>
                <p:oleObj name="" r:id="rId1" imgW="4305300" imgH="19177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3365" y="1797685"/>
                        <a:ext cx="4351020" cy="250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183765" y="302895"/>
            <a:ext cx="3479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输入电阻的测量</a:t>
            </a:r>
            <a:endParaRPr lang="zh-CN" altLang="en-US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2050" y="1235710"/>
            <a:ext cx="339915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sz="2000" dirty="0" smtClean="0">
                <a:solidFill>
                  <a:schemeClr val="tx1"/>
                </a:solidFill>
                <a:sym typeface="+mn-ea"/>
              </a:rPr>
              <a:t>、开关</a:t>
            </a:r>
            <a:r>
              <a:rPr lang="en-US" altLang="zh-CN" sz="2000" dirty="0" smtClean="0">
                <a:solidFill>
                  <a:schemeClr val="tx1"/>
                </a:solidFill>
                <a:sym typeface="+mn-ea"/>
              </a:rPr>
              <a:t>K</a:t>
            </a:r>
            <a:r>
              <a:rPr lang="zh-CN" altLang="en-US" sz="2000" dirty="0" smtClean="0">
                <a:solidFill>
                  <a:schemeClr val="tx1"/>
                </a:solidFill>
                <a:sym typeface="+mn-ea"/>
              </a:rPr>
              <a:t>接入</a:t>
            </a:r>
            <a:r>
              <a:rPr lang="en-US" altLang="zh-CN" sz="2000" dirty="0" smtClean="0">
                <a:solidFill>
                  <a:schemeClr val="tx1"/>
                </a:solidFill>
                <a:sym typeface="+mn-ea"/>
              </a:rPr>
              <a:t>“1”</a:t>
            </a:r>
            <a:r>
              <a:rPr lang="zh-CN" altLang="en-US" sz="2000" dirty="0" smtClean="0">
                <a:solidFill>
                  <a:schemeClr val="tx1"/>
                </a:solidFill>
                <a:sym typeface="+mn-ea"/>
              </a:rPr>
              <a:t>，测出输出</a:t>
            </a:r>
            <a:endParaRPr lang="zh-CN" altLang="en-US" sz="2000" dirty="0" smtClean="0">
              <a:solidFill>
                <a:schemeClr val="tx1"/>
              </a:solidFill>
              <a:sym typeface="+mn-ea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sym typeface="+mn-ea"/>
              </a:rPr>
              <a:t>电压</a:t>
            </a:r>
            <a:r>
              <a:rPr lang="en-US" altLang="zh-CN" sz="2000" dirty="0" smtClean="0">
                <a:solidFill>
                  <a:schemeClr val="tx1"/>
                </a:solidFill>
                <a:sym typeface="+mn-ea"/>
              </a:rPr>
              <a:t>U</a:t>
            </a:r>
            <a:r>
              <a:rPr lang="en-US" altLang="zh-CN" sz="2000" baseline="-25000" dirty="0" smtClean="0">
                <a:solidFill>
                  <a:schemeClr val="tx1"/>
                </a:solidFill>
                <a:uFillTx/>
                <a:sym typeface="+mn-ea"/>
              </a:rPr>
              <a:t>O1</a:t>
            </a:r>
            <a:r>
              <a:rPr lang="zh-CN" altLang="en-US" sz="2000" dirty="0" smtClean="0">
                <a:solidFill>
                  <a:schemeClr val="tx1"/>
                </a:solidFill>
                <a:uFillTx/>
                <a:sym typeface="+mn-ea"/>
              </a:rPr>
              <a:t>。</a:t>
            </a:r>
            <a:endParaRPr lang="zh-CN" altLang="en-US" sz="2000" dirty="0" smtClean="0">
              <a:solidFill>
                <a:schemeClr val="tx1"/>
              </a:solidFill>
              <a:uFillTx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4120" y="2680970"/>
            <a:ext cx="33248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dirty="0" smtClean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、开关</a:t>
            </a:r>
            <a:r>
              <a:rPr lang="en-US" altLang="zh-CN" dirty="0" smtClean="0">
                <a:sym typeface="+mn-ea"/>
              </a:rPr>
              <a:t>K</a:t>
            </a:r>
            <a:r>
              <a:rPr lang="zh-CN" altLang="en-US" dirty="0" smtClean="0">
                <a:sym typeface="+mn-ea"/>
              </a:rPr>
              <a:t>接入</a:t>
            </a:r>
            <a:r>
              <a:rPr lang="en-US" altLang="zh-CN" dirty="0" smtClean="0">
                <a:sym typeface="+mn-ea"/>
              </a:rPr>
              <a:t>“2”</a:t>
            </a:r>
            <a:r>
              <a:rPr lang="zh-CN" altLang="en-US" dirty="0" smtClean="0">
                <a:sym typeface="+mn-ea"/>
              </a:rPr>
              <a:t>，测出输出</a:t>
            </a:r>
            <a:endParaRPr lang="zh-CN" altLang="en-US" dirty="0" smtClean="0">
              <a:solidFill>
                <a:schemeClr val="tx1"/>
              </a:solidFill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电压</a:t>
            </a:r>
            <a:r>
              <a:rPr lang="en-US" altLang="zh-CN" dirty="0" smtClean="0">
                <a:sym typeface="+mn-ea"/>
              </a:rPr>
              <a:t>U</a:t>
            </a:r>
            <a:r>
              <a:rPr lang="en-US" altLang="zh-CN" baseline="-25000" dirty="0" smtClean="0">
                <a:uFillTx/>
                <a:sym typeface="+mn-ea"/>
              </a:rPr>
              <a:t>O2</a:t>
            </a:r>
            <a:r>
              <a:rPr lang="zh-CN" altLang="en-US" dirty="0" smtClean="0">
                <a:uFillTx/>
                <a:sym typeface="+mn-ea"/>
              </a:rPr>
              <a:t>。</a:t>
            </a:r>
            <a:endParaRPr lang="zh-CN" altLang="en-US"/>
          </a:p>
        </p:txBody>
      </p:sp>
      <p:graphicFrame>
        <p:nvGraphicFramePr>
          <p:cNvPr id="7" name="对象 6"/>
          <p:cNvGraphicFramePr/>
          <p:nvPr/>
        </p:nvGraphicFramePr>
        <p:xfrm>
          <a:off x="5504815" y="2082800"/>
          <a:ext cx="20694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579880" imgH="370840" progId="Equation.DSMT4">
                  <p:embed/>
                </p:oleObj>
              </mc:Choice>
              <mc:Fallback>
                <p:oleObj name="" r:id="rId3" imgW="1579880" imgH="37084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4815" y="2082800"/>
                        <a:ext cx="2069465" cy="40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5139690" y="3282315"/>
          <a:ext cx="3094355" cy="773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600200" imgH="431800" progId="Equation.DSMT4">
                  <p:embed/>
                </p:oleObj>
              </mc:Choice>
              <mc:Fallback>
                <p:oleObj name="" r:id="rId5" imgW="1600200" imgH="4318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39690" y="3282315"/>
                        <a:ext cx="3094355" cy="773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5185410" y="4105910"/>
            <a:ext cx="16586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、由此可得</a:t>
            </a:r>
            <a:r>
              <a:rPr lang="en-US" altLang="zh-CN" dirty="0" smtClean="0">
                <a:sym typeface="+mn-ea"/>
              </a:rPr>
              <a:t>R</a:t>
            </a:r>
            <a:r>
              <a:rPr lang="en-US" altLang="zh-CN" baseline="-25000" dirty="0" smtClean="0">
                <a:solidFill>
                  <a:schemeClr val="tx1"/>
                </a:solidFill>
                <a:uFillTx/>
                <a:sym typeface="+mn-ea"/>
              </a:rPr>
              <a:t>i</a:t>
            </a:r>
            <a:endParaRPr lang="en-US" altLang="zh-CN" baseline="-25000" dirty="0" smtClean="0">
              <a:solidFill>
                <a:schemeClr val="tx1"/>
              </a:solidFill>
              <a:uFillTx/>
              <a:sym typeface="+mn-ea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5574030" y="4545965"/>
          <a:ext cx="1805305" cy="722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1091565" imgH="431800" progId="Equation.DSMT4">
                  <p:embed/>
                </p:oleObj>
              </mc:Choice>
              <mc:Fallback>
                <p:oleObj name="" r:id="rId7" imgW="1091565" imgH="4318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74030" y="4545965"/>
                        <a:ext cx="1805305" cy="722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5257165" y="5397500"/>
            <a:ext cx="3382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、测量输出电阻</a:t>
            </a:r>
            <a:r>
              <a:rPr lang="en-US" altLang="zh-CN" dirty="0" smtClean="0">
                <a:sym typeface="+mn-ea"/>
              </a:rPr>
              <a:t>R</a:t>
            </a:r>
            <a:r>
              <a:rPr lang="en-US" altLang="zh-CN" baseline="-25000" dirty="0" smtClean="0">
                <a:solidFill>
                  <a:schemeClr val="tx1"/>
                </a:solidFill>
                <a:uFillTx/>
                <a:sym typeface="+mn-ea"/>
              </a:rPr>
              <a:t>o</a:t>
            </a:r>
            <a:r>
              <a:rPr lang="zh-CN" altLang="en-US" dirty="0" smtClean="0">
                <a:sym typeface="+mn-ea"/>
              </a:rPr>
              <a:t>方法同</a:t>
            </a:r>
            <a:r>
              <a:rPr lang="en-US" altLang="zh-CN" dirty="0" smtClean="0">
                <a:sym typeface="+mn-ea"/>
              </a:rPr>
              <a:t>BJT</a:t>
            </a:r>
            <a:endParaRPr lang="en-US" altLang="zh-CN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放大电路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496</Words>
  <Application>WPS 演示</Application>
  <PresentationFormat>全屏显示(4:3)</PresentationFormat>
  <Paragraphs>78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8</vt:i4>
      </vt:variant>
    </vt:vector>
  </HeadingPairs>
  <TitlesOfParts>
    <vt:vector size="44" baseType="lpstr">
      <vt:lpstr>Arial</vt:lpstr>
      <vt:lpstr>宋体</vt:lpstr>
      <vt:lpstr>Wingdings</vt:lpstr>
      <vt:lpstr>Wingdings 3</vt:lpstr>
      <vt:lpstr>Verdana</vt:lpstr>
      <vt:lpstr>Wingdings 2</vt:lpstr>
      <vt:lpstr>华文行楷</vt:lpstr>
      <vt:lpstr>Times New Roman</vt:lpstr>
      <vt:lpstr>Calibri</vt:lpstr>
      <vt:lpstr>Lucida Sans Unicode</vt:lpstr>
      <vt:lpstr>黑体</vt:lpstr>
      <vt:lpstr>微软雅黑</vt:lpstr>
      <vt:lpstr>Arial Unicode MS</vt:lpstr>
      <vt:lpstr>聚合</vt:lpstr>
      <vt:lpstr>Visio.Drawing.11</vt:lpstr>
      <vt:lpstr>MSPhotoEd.3</vt:lpstr>
      <vt:lpstr>MSPhotoEd.3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Visio.Drawing.11</vt:lpstr>
      <vt:lpstr>Visio.Drawing.11</vt:lpstr>
      <vt:lpstr>MSPhotoEd.3</vt:lpstr>
      <vt:lpstr>Equation.DSMT4</vt:lpstr>
      <vt:lpstr>Equation.DSMT4</vt:lpstr>
      <vt:lpstr>Equation.DSMT4</vt:lpstr>
      <vt:lpstr>MSPhotoEd.3</vt:lpstr>
      <vt:lpstr>MSPhotoEd.3</vt:lpstr>
      <vt:lpstr>Equation.DSMT4</vt:lpstr>
      <vt:lpstr>Equation.DSMT4</vt:lpstr>
      <vt:lpstr>Equation.DSMT4</vt:lpstr>
      <vt:lpstr>Equation.DSMT4</vt:lpstr>
      <vt:lpstr>MSPhotoEd.3</vt:lpstr>
      <vt:lpstr>场效应管放大器</vt:lpstr>
      <vt:lpstr>PowerPoint 演示文稿</vt:lpstr>
      <vt:lpstr>1、场效应管工作原理</vt:lpstr>
      <vt:lpstr>栅-源电压对导电沟道宽度的控制作用</vt:lpstr>
      <vt:lpstr>1 工作原理</vt:lpstr>
      <vt:lpstr>2 实验过程</vt:lpstr>
      <vt:lpstr>实验原理及过程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晶体管共射极放大电路</dc:title>
  <dc:creator>hp</dc:creator>
  <cp:lastModifiedBy>追</cp:lastModifiedBy>
  <cp:revision>24</cp:revision>
  <dcterms:created xsi:type="dcterms:W3CDTF">2018-04-12T00:58:00Z</dcterms:created>
  <dcterms:modified xsi:type="dcterms:W3CDTF">2019-02-19T02:39:57Z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