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8" r:id="rId3"/>
    <p:sldId id="450" r:id="rId4"/>
    <p:sldId id="451" r:id="rId5"/>
    <p:sldId id="359" r:id="rId6"/>
    <p:sldId id="462" r:id="rId7"/>
    <p:sldId id="452" r:id="rId8"/>
    <p:sldId id="460" r:id="rId9"/>
    <p:sldId id="461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1090" y="-82"/>
      </p:cViewPr>
      <p:guideLst>
        <p:guide orient="horz" pos="2219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0.emf"/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wmf"/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标题 12595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25955" name="副标题 12595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12595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8" name="页脚占位符 12595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9" name="灯片编号占位符 12595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2492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24930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4932" name="日期占位符 12493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24933" name="页脚占位符 12493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24934" name="灯片编号占位符 12493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e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4.emf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e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6.emf"/><Relationship Id="rId1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emf"/><Relationship Id="rId1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0.e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9.emf"/><Relationship Id="rId1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0.e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2.emf"/><Relationship Id="rId1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14.emf"/><Relationship Id="rId1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703070" y="1823085"/>
            <a:ext cx="606552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400">
                <a:solidFill>
                  <a:srgbClr val="FF0000"/>
                </a:solidFill>
                <a:uFillTx/>
                <a:sym typeface="+mn-ea"/>
              </a:rPr>
              <a:t>       </a:t>
            </a:r>
            <a:r>
              <a:rPr lang="zh-CN" altLang="en-US" sz="4400">
                <a:solidFill>
                  <a:srgbClr val="FF0000"/>
                </a:solidFill>
                <a:uFillTx/>
                <a:sym typeface="+mn-ea"/>
              </a:rPr>
              <a:t>运算放大器</a:t>
            </a:r>
            <a:endParaRPr lang="zh-CN" altLang="en-US" sz="4400">
              <a:solidFill>
                <a:srgbClr val="FF0000"/>
              </a:solidFill>
              <a:uFillTx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0025" y="3465195"/>
            <a:ext cx="35509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chemeClr val="tx1"/>
                </a:solidFill>
                <a:uFillTx/>
                <a:sym typeface="+mn-ea"/>
              </a:rPr>
              <a:t>信息学院电子工程系</a:t>
            </a:r>
            <a:endParaRPr lang="zh-CN" altLang="en-US" sz="2800">
              <a:solidFill>
                <a:schemeClr val="tx1"/>
              </a:solidFill>
              <a:uFillTx/>
            </a:endParaRPr>
          </a:p>
          <a:p>
            <a:r>
              <a:rPr lang="zh-CN" altLang="en-US" sz="2800">
                <a:solidFill>
                  <a:schemeClr val="tx1"/>
                </a:solidFill>
                <a:uFillTx/>
                <a:sym typeface="+mn-ea"/>
              </a:rPr>
              <a:t>      封维忠 刘晓明</a:t>
            </a:r>
            <a:endParaRPr lang="en-US" altLang="zh-CN" sz="2800">
              <a:solidFill>
                <a:schemeClr val="tx1"/>
              </a:solidFill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2693670" y="1829435"/>
          <a:ext cx="3121025" cy="3198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1905000" imgH="2032000" progId="Visio.Drawing.11">
                  <p:embed/>
                </p:oleObj>
              </mc:Choice>
              <mc:Fallback>
                <p:oleObj name="" r:id="rId1" imgW="1905000" imgH="2032000" progId="Visio.Drawing.11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93670" y="1829435"/>
                        <a:ext cx="3121025" cy="3198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768600" y="1020445"/>
            <a:ext cx="35718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UA741</a:t>
            </a:r>
            <a:r>
              <a:rPr lang="zh-CN" altLang="en-US" sz="3200">
                <a:solidFill>
                  <a:srgbClr val="FF0000"/>
                </a:solidFill>
              </a:rPr>
              <a:t>的引脚图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2019300" y="1263015"/>
          <a:ext cx="4784090" cy="3113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3606800" imgH="2743200" progId="Visio.Drawing.11">
                  <p:embed/>
                </p:oleObj>
              </mc:Choice>
              <mc:Fallback>
                <p:oleObj name="" r:id="rId1" imgW="3606800" imgH="2743200" progId="Visio.Drawing.11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19300" y="1263015"/>
                        <a:ext cx="4784090" cy="3113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625090" y="733425"/>
            <a:ext cx="35718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反相比例运算电路</a:t>
            </a:r>
            <a:endParaRPr lang="zh-CN" altLang="en-US" sz="3200">
              <a:solidFill>
                <a:srgbClr val="FF0000"/>
              </a:solidFill>
            </a:endParaRPr>
          </a:p>
        </p:txBody>
      </p:sp>
      <p:graphicFrame>
        <p:nvGraphicFramePr>
          <p:cNvPr id="2" name="对象 1"/>
          <p:cNvGraphicFramePr/>
          <p:nvPr/>
        </p:nvGraphicFramePr>
        <p:xfrm>
          <a:off x="814070" y="4283075"/>
          <a:ext cx="7684770" cy="1522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6959600" imgH="1498600" progId="Visio.Drawing.11">
                  <p:embed/>
                </p:oleObj>
              </mc:Choice>
              <mc:Fallback>
                <p:oleObj name="" r:id="rId3" imgW="6959600" imgH="1498600" progId="Visio.Drawing.11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4070" y="4283075"/>
                        <a:ext cx="7684770" cy="1522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338070" y="733425"/>
            <a:ext cx="35718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同相比例运算电路</a:t>
            </a:r>
            <a:endParaRPr lang="zh-CN" altLang="en-US" sz="3200">
              <a:solidFill>
                <a:srgbClr val="FF0000"/>
              </a:solidFill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2274570" y="1316990"/>
          <a:ext cx="4117975" cy="3318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3606800" imgH="2743200" progId="Visio.Drawing.11">
                  <p:embed/>
                </p:oleObj>
              </mc:Choice>
              <mc:Fallback>
                <p:oleObj name="" r:id="rId1" imgW="3606800" imgH="2743200" progId="Visio.Drawing.11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74570" y="1316990"/>
                        <a:ext cx="4117975" cy="3318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/>
          <p:nvPr/>
        </p:nvGraphicFramePr>
        <p:xfrm>
          <a:off x="729615" y="4481195"/>
          <a:ext cx="7684770" cy="1522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6959600" imgH="1498600" progId="Visio.Drawing.11">
                  <p:embed/>
                </p:oleObj>
              </mc:Choice>
              <mc:Fallback>
                <p:oleObj name="" r:id="rId3" imgW="6959600" imgH="1498600" progId="Visio.Drawing.11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9615" y="4481195"/>
                        <a:ext cx="7684770" cy="1522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680335" y="805180"/>
            <a:ext cx="39211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简易可调直流信号源</a:t>
            </a:r>
            <a:endParaRPr lang="zh-CN" altLang="en-US" sz="3200">
              <a:solidFill>
                <a:srgbClr val="FF0000"/>
              </a:solidFill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2853690" y="1539240"/>
          <a:ext cx="3436620" cy="4310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2095500" imgH="3035300" progId="Visio.Drawing.11">
                  <p:embed/>
                </p:oleObj>
              </mc:Choice>
              <mc:Fallback>
                <p:oleObj name="" r:id="rId1" imgW="2095500" imgH="3035300" progId="Visio.Drawing.11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53690" y="1539240"/>
                        <a:ext cx="3436620" cy="4310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913765" y="1267460"/>
          <a:ext cx="4776470" cy="2897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3606800" imgH="2743200" progId="Visio.Drawing.11">
                  <p:embed/>
                </p:oleObj>
              </mc:Choice>
              <mc:Fallback>
                <p:oleObj name="" r:id="rId1" imgW="3606800" imgH="2743200" progId="Visio.Drawing.11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13765" y="1267460"/>
                        <a:ext cx="4776470" cy="2897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680335" y="589915"/>
            <a:ext cx="36068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/>
              <a:t>反相加法电路</a:t>
            </a:r>
            <a:endParaRPr lang="zh-CN" altLang="en-US" sz="3200"/>
          </a:p>
        </p:txBody>
      </p:sp>
      <p:graphicFrame>
        <p:nvGraphicFramePr>
          <p:cNvPr id="3" name="对象 2"/>
          <p:cNvGraphicFramePr/>
          <p:nvPr/>
        </p:nvGraphicFramePr>
        <p:xfrm>
          <a:off x="1478280" y="4259580"/>
          <a:ext cx="6479540" cy="179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6413500" imgH="1511300" progId="Visio.Drawing.11">
                  <p:embed/>
                </p:oleObj>
              </mc:Choice>
              <mc:Fallback>
                <p:oleObj name="" r:id="rId3" imgW="6413500" imgH="1511300" progId="Visio.Drawing.11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8280" y="4259580"/>
                        <a:ext cx="6479540" cy="179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5611495" y="2212340"/>
          <a:ext cx="3169920" cy="939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2926080" imgH="962660" progId="Equation.DSMT4">
                  <p:embed/>
                </p:oleObj>
              </mc:Choice>
              <mc:Fallback>
                <p:oleObj name="" r:id="rId5" imgW="2926080" imgH="96266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11495" y="2212340"/>
                        <a:ext cx="3169920" cy="9391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969010" y="1173480"/>
          <a:ext cx="4758055" cy="3391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3606800" imgH="2743200" progId="Visio.Drawing.11">
                  <p:embed/>
                </p:oleObj>
              </mc:Choice>
              <mc:Fallback>
                <p:oleObj name="" r:id="rId1" imgW="3606800" imgH="2743200" progId="Visio.Drawing.11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69010" y="1173480"/>
                        <a:ext cx="4758055" cy="3391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680335" y="589915"/>
            <a:ext cx="36068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差动放大电路</a:t>
            </a:r>
            <a:endParaRPr lang="zh-CN" altLang="en-US" sz="3200">
              <a:solidFill>
                <a:srgbClr val="FF0000"/>
              </a:solidFill>
            </a:endParaRPr>
          </a:p>
        </p:txBody>
      </p:sp>
      <p:graphicFrame>
        <p:nvGraphicFramePr>
          <p:cNvPr id="7" name="对象 6"/>
          <p:cNvGraphicFramePr/>
          <p:nvPr/>
        </p:nvGraphicFramePr>
        <p:xfrm>
          <a:off x="1243965" y="4223385"/>
          <a:ext cx="6479540" cy="179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6413500" imgH="1511300" progId="Visio.Drawing.11">
                  <p:embed/>
                </p:oleObj>
              </mc:Choice>
              <mc:Fallback>
                <p:oleObj name="" r:id="rId3" imgW="6413500" imgH="1511300" progId="Visio.Drawing.11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3965" y="4223385"/>
                        <a:ext cx="6479540" cy="179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5727065" y="2338705"/>
          <a:ext cx="2742565" cy="836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5" imgW="1155700" imgH="431800" progId="Equation.DSMT4">
                  <p:embed/>
                </p:oleObj>
              </mc:Choice>
              <mc:Fallback>
                <p:oleObj name="" r:id="rId5" imgW="1155700" imgH="4318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27065" y="2338705"/>
                        <a:ext cx="2742565" cy="836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715645" y="1467485"/>
          <a:ext cx="4776470" cy="2897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3606800" imgH="2743200" progId="Visio.Drawing.11">
                  <p:embed/>
                </p:oleObj>
              </mc:Choice>
              <mc:Fallback>
                <p:oleObj name="" r:id="rId1" imgW="3606800" imgH="2743200" progId="Visio.Drawing.11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15645" y="1467485"/>
                        <a:ext cx="4776470" cy="2897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71195" y="5541010"/>
            <a:ext cx="81146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chemeClr val="tx1"/>
                </a:solidFill>
              </a:rPr>
              <a:t>输入</a:t>
            </a:r>
            <a:r>
              <a:rPr lang="en-US" altLang="zh-CN" sz="2400">
                <a:solidFill>
                  <a:schemeClr val="tx1"/>
                </a:solidFill>
              </a:rPr>
              <a:t>f=1KH</a:t>
            </a:r>
            <a:r>
              <a:rPr lang="en-US" altLang="zh-CN" sz="2400" baseline="-25000">
                <a:solidFill>
                  <a:schemeClr val="tx1"/>
                </a:solidFill>
                <a:uFillTx/>
              </a:rPr>
              <a:t>Z</a:t>
            </a:r>
            <a:r>
              <a:rPr lang="zh-CN" altLang="en-US" sz="2400" baseline="-25000">
                <a:solidFill>
                  <a:schemeClr val="tx1"/>
                </a:solidFill>
                <a:uFillTx/>
              </a:rPr>
              <a:t>，</a:t>
            </a:r>
            <a:r>
              <a:rPr lang="en-US" altLang="zh-CN" sz="2400">
                <a:solidFill>
                  <a:schemeClr val="tx1"/>
                </a:solidFill>
              </a:rPr>
              <a:t>V</a:t>
            </a:r>
            <a:r>
              <a:rPr lang="en-US" altLang="zh-CN" sz="2400" baseline="-25000">
                <a:solidFill>
                  <a:schemeClr val="tx1"/>
                </a:solidFill>
                <a:uFillTx/>
              </a:rPr>
              <a:t>P-P</a:t>
            </a:r>
            <a:r>
              <a:rPr lang="zh-CN" altLang="en-US" sz="2400">
                <a:solidFill>
                  <a:schemeClr val="tx1"/>
                </a:solidFill>
              </a:rPr>
              <a:t>波为</a:t>
            </a:r>
            <a:r>
              <a:rPr lang="en-US" altLang="zh-CN" sz="2400">
                <a:solidFill>
                  <a:schemeClr val="tx1"/>
                </a:solidFill>
              </a:rPr>
              <a:t>1V</a:t>
            </a:r>
            <a:r>
              <a:rPr lang="zh-CN" altLang="en-US" sz="2400">
                <a:sym typeface="+mn-ea"/>
              </a:rPr>
              <a:t>方波</a:t>
            </a:r>
            <a:r>
              <a:rPr lang="zh-CN" altLang="en-US" sz="2400">
                <a:solidFill>
                  <a:schemeClr val="tx1"/>
                </a:solidFill>
              </a:rPr>
              <a:t>信号用示波器观察输出波形。</a:t>
            </a:r>
            <a:endParaRPr lang="zh-CN" altLang="en-US" sz="2400">
              <a:solidFill>
                <a:schemeClr val="tx1"/>
              </a:solidFill>
            </a:endParaRPr>
          </a:p>
        </p:txBody>
      </p:sp>
      <p:graphicFrame>
        <p:nvGraphicFramePr>
          <p:cNvPr id="9" name="对象 8"/>
          <p:cNvGraphicFramePr/>
          <p:nvPr/>
        </p:nvGraphicFramePr>
        <p:xfrm>
          <a:off x="2218690" y="4324033"/>
          <a:ext cx="4218305" cy="934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1777365" imgH="482600" progId="Equation.DSMT4">
                  <p:embed/>
                </p:oleObj>
              </mc:Choice>
              <mc:Fallback>
                <p:oleObj name="" r:id="rId3" imgW="1777365" imgH="482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18690" y="4324033"/>
                        <a:ext cx="4218305" cy="934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6158865" y="1666875"/>
          <a:ext cx="2409190" cy="2498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" name="" r:id="rId5" imgW="9458325" imgH="9801225" progId="MSPhotoEd.3">
                  <p:embed/>
                </p:oleObj>
              </mc:Choice>
              <mc:Fallback>
                <p:oleObj name="" r:id="rId5" imgW="9458325" imgH="9801225" progId="MSPhotoEd.3">
                  <p:embed/>
                  <p:pic>
                    <p:nvPicPr>
                      <p:cNvPr id="0" name="图片 31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58865" y="1666875"/>
                        <a:ext cx="2409190" cy="24980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3524885" y="1075690"/>
            <a:ext cx="18605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积分电路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</Words>
  <Application>WPS 演示</Application>
  <PresentationFormat>全屏显示(4:3)</PresentationFormat>
  <Paragraphs>21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15</vt:i4>
      </vt:variant>
      <vt:variant>
        <vt:lpstr>幻灯片标题</vt:lpstr>
      </vt:variant>
      <vt:variant>
        <vt:i4>8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诗情画意</vt:lpstr>
      <vt:lpstr>Visio.Drawing.11</vt:lpstr>
      <vt:lpstr>Visio.Drawing.11</vt:lpstr>
      <vt:lpstr>Visio.Drawing.11</vt:lpstr>
      <vt:lpstr>Equation.DSMT4</vt:lpstr>
      <vt:lpstr>Visio.Drawing.11</vt:lpstr>
      <vt:lpstr>Equation.DSMT4</vt:lpstr>
      <vt:lpstr>MSPhotoEd.3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hp</dc:creator>
  <cp:lastModifiedBy>追</cp:lastModifiedBy>
  <cp:revision>44</cp:revision>
  <dcterms:created xsi:type="dcterms:W3CDTF">2019-03-10T06:56:00Z</dcterms:created>
  <dcterms:modified xsi:type="dcterms:W3CDTF">2019-05-12T00:32:58Z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2052-11.3.0.8586</vt:lpwstr>
  </property>
</Properties>
</file>